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embedTrueTypeFonts="1">
  <p:sldMasterIdLst>
    <p:sldMasterId id="2147483648" r:id="rId4"/>
  </p:sldMasterIdLst>
  <p:notesMasterIdLst>
    <p:notesMasterId r:id="rId27"/>
  </p:notesMasterIdLst>
  <p:handoutMasterIdLst>
    <p:handoutMasterId r:id="rId28"/>
  </p:handoutMasterIdLst>
  <p:sldIdLst>
    <p:sldId id="256" r:id="rId5"/>
    <p:sldId id="276" r:id="rId6"/>
    <p:sldId id="270" r:id="rId7"/>
    <p:sldId id="271" r:id="rId8"/>
    <p:sldId id="280" r:id="rId9"/>
    <p:sldId id="273" r:id="rId10"/>
    <p:sldId id="275" r:id="rId11"/>
    <p:sldId id="281" r:id="rId12"/>
    <p:sldId id="282" r:id="rId13"/>
    <p:sldId id="283" r:id="rId14"/>
    <p:sldId id="284" r:id="rId15"/>
    <p:sldId id="285" r:id="rId16"/>
    <p:sldId id="286" r:id="rId17"/>
    <p:sldId id="287" r:id="rId18"/>
    <p:sldId id="288" r:id="rId19"/>
    <p:sldId id="289" r:id="rId20"/>
    <p:sldId id="290" r:id="rId21"/>
    <p:sldId id="291" r:id="rId22"/>
    <p:sldId id="292" r:id="rId23"/>
    <p:sldId id="293" r:id="rId24"/>
    <p:sldId id="278" r:id="rId25"/>
    <p:sldId id="277" r:id="rId26"/>
  </p:sldIdLst>
  <p:sldSz cx="12198350" cy="6858000"/>
  <p:notesSz cx="6858000" cy="9144000"/>
  <p:embeddedFontLst>
    <p:embeddedFont>
      <p:font typeface="Minion" panose="020B0604020202020204"/>
      <p:regular r:id="rId29"/>
      <p:bold r:id="rId30"/>
      <p:italic r:id="rId31"/>
      <p:boldItalic r:id="rId32"/>
    </p:embeddedFont>
  </p:embeddedFontLst>
  <p:custDataLst>
    <p:tags r:id="rId33"/>
  </p:custDataLst>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2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D6BA597-5F44-2044-ADAB-17A22FA39E92}" v="10" dt="2024-02-22T09:17:55.7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73" autoAdjust="0"/>
    <p:restoredTop sz="96327"/>
  </p:normalViewPr>
  <p:slideViewPr>
    <p:cSldViewPr>
      <p:cViewPr varScale="1">
        <p:scale>
          <a:sx n="123" d="100"/>
          <a:sy n="123" d="100"/>
        </p:scale>
        <p:origin x="224" y="192"/>
      </p:cViewPr>
      <p:guideLst>
        <p:guide orient="horz" pos="2160"/>
        <p:guide pos="3842"/>
      </p:guideLst>
    </p:cSldViewPr>
  </p:slideViewPr>
  <p:notesTextViewPr>
    <p:cViewPr>
      <p:scale>
        <a:sx n="1" d="1"/>
        <a:sy n="1" d="1"/>
      </p:scale>
      <p:origin x="0" y="0"/>
    </p:cViewPr>
  </p:notesTextViewPr>
  <p:notesViewPr>
    <p:cSldViewPr>
      <p:cViewPr varScale="1">
        <p:scale>
          <a:sx n="101" d="100"/>
          <a:sy n="101" d="100"/>
        </p:scale>
        <p:origin x="-3528"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gs" Target="tags/tag1.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1.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4.fntdata"/><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3.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font" Target="fonts/font2.fntdata"/><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F068446-54CF-4267-A5BD-FA01909E96A2}" type="datetimeFigureOut">
              <a:rPr lang="nl-NL" smtClean="0"/>
              <a:t>29-1-2025</a:t>
            </a:fld>
            <a:endParaRPr lang="nl-NL"/>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nl-NL"/>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AF345F5-224F-42F7-8104-3FF77BEE4CD0}" type="slidenum">
              <a:rPr lang="nl-NL" smtClean="0"/>
              <a:t>‹#›</a:t>
            </a:fld>
            <a:endParaRPr lang="nl-NL"/>
          </a:p>
        </p:txBody>
      </p:sp>
    </p:spTree>
    <p:extLst>
      <p:ext uri="{BB962C8B-B14F-4D97-AF65-F5344CB8AC3E}">
        <p14:creationId xmlns:p14="http://schemas.microsoft.com/office/powerpoint/2010/main" val="2810830287"/>
      </p:ext>
    </p:extLst>
  </p:cSld>
  <p:clrMap bg1="lt1" tx1="dk1" bg2="lt2" tx2="dk2" accent1="accent1" accent2="accent2" accent3="accent3" accent4="accent4" accent5="accent5" accent6="accent6" hlink="hlink" folHlink="folHlink"/>
</p:handoutMaster>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5698784-F1F2-4D71-B346-94F94D5EBAA2}" type="datetimeFigureOut">
              <a:rPr lang="nl-NL" smtClean="0"/>
              <a:t>29-1-2025</a:t>
            </a:fld>
            <a:endParaRPr lang="nl-NL"/>
          </a:p>
        </p:txBody>
      </p:sp>
      <p:sp>
        <p:nvSpPr>
          <p:cNvPr id="4" name="Tijdelijke aanduiding voor dia-afbeelding 3"/>
          <p:cNvSpPr>
            <a:spLocks noGrp="1" noRot="1" noChangeAspect="1"/>
          </p:cNvSpPr>
          <p:nvPr>
            <p:ph type="sldImg" idx="2"/>
          </p:nvPr>
        </p:nvSpPr>
        <p:spPr>
          <a:xfrm>
            <a:off x="379413" y="685800"/>
            <a:ext cx="6099175" cy="34290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12ECD43-08E5-4945-BC4F-4857758E978F}" type="slidenum">
              <a:rPr lang="nl-NL" smtClean="0"/>
              <a:t>‹#›</a:t>
            </a:fld>
            <a:endParaRPr lang="nl-NL"/>
          </a:p>
        </p:txBody>
      </p:sp>
    </p:spTree>
    <p:extLst>
      <p:ext uri="{BB962C8B-B14F-4D97-AF65-F5344CB8AC3E}">
        <p14:creationId xmlns:p14="http://schemas.microsoft.com/office/powerpoint/2010/main" val="2563515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812ECD43-08E5-4945-BC4F-4857758E978F}" type="slidenum">
              <a:rPr lang="nl-NL" smtClean="0"/>
              <a:t>0</a:t>
            </a:fld>
            <a:endParaRPr lang="nl-NL"/>
          </a:p>
        </p:txBody>
      </p:sp>
    </p:spTree>
    <p:extLst>
      <p:ext uri="{BB962C8B-B14F-4D97-AF65-F5344CB8AC3E}">
        <p14:creationId xmlns:p14="http://schemas.microsoft.com/office/powerpoint/2010/main" val="15545344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
        <p:nvSpPr>
          <p:cNvPr id="4" name="Slide Number Placeholder 3"/>
          <p:cNvSpPr>
            <a:spLocks noGrp="1"/>
          </p:cNvSpPr>
          <p:nvPr>
            <p:ph type="sldNum" sz="quarter" idx="10"/>
          </p:nvPr>
        </p:nvSpPr>
        <p:spPr/>
        <p:txBody>
          <a:bodyPr/>
          <a:lstStyle/>
          <a:p>
            <a:fld id="{812ECD43-08E5-4945-BC4F-4857758E978F}" type="slidenum">
              <a:rPr lang="nl-NL" smtClean="0"/>
              <a:t>21</a:t>
            </a:fld>
            <a:endParaRPr lang="nl-NL"/>
          </a:p>
        </p:txBody>
      </p:sp>
    </p:spTree>
    <p:extLst>
      <p:ext uri="{BB962C8B-B14F-4D97-AF65-F5344CB8AC3E}">
        <p14:creationId xmlns:p14="http://schemas.microsoft.com/office/powerpoint/2010/main" val="9638022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12ECD43-08E5-4945-BC4F-4857758E978F}" type="slidenum">
              <a:rPr lang="nl-NL" smtClean="0"/>
              <a:t>4</a:t>
            </a:fld>
            <a:endParaRPr lang="nl-NL"/>
          </a:p>
        </p:txBody>
      </p:sp>
    </p:spTree>
    <p:extLst>
      <p:ext uri="{BB962C8B-B14F-4D97-AF65-F5344CB8AC3E}">
        <p14:creationId xmlns:p14="http://schemas.microsoft.com/office/powerpoint/2010/main" val="21079093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12ECD43-08E5-4945-BC4F-4857758E978F}" type="slidenum">
              <a:rPr lang="nl-NL" smtClean="0"/>
              <a:t>5</a:t>
            </a:fld>
            <a:endParaRPr lang="nl-NL"/>
          </a:p>
        </p:txBody>
      </p:sp>
    </p:spTree>
    <p:extLst>
      <p:ext uri="{BB962C8B-B14F-4D97-AF65-F5344CB8AC3E}">
        <p14:creationId xmlns:p14="http://schemas.microsoft.com/office/powerpoint/2010/main" val="7442692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12ECD43-08E5-4945-BC4F-4857758E978F}" type="slidenum">
              <a:rPr lang="nl-NL" smtClean="0"/>
              <a:t>6</a:t>
            </a:fld>
            <a:endParaRPr lang="nl-NL"/>
          </a:p>
        </p:txBody>
      </p:sp>
    </p:spTree>
    <p:extLst>
      <p:ext uri="{BB962C8B-B14F-4D97-AF65-F5344CB8AC3E}">
        <p14:creationId xmlns:p14="http://schemas.microsoft.com/office/powerpoint/2010/main" val="42104374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12ECD43-08E5-4945-BC4F-4857758E978F}" type="slidenum">
              <a:rPr lang="nl-NL" smtClean="0"/>
              <a:t>9</a:t>
            </a:fld>
            <a:endParaRPr lang="nl-NL"/>
          </a:p>
        </p:txBody>
      </p:sp>
    </p:spTree>
    <p:extLst>
      <p:ext uri="{BB962C8B-B14F-4D97-AF65-F5344CB8AC3E}">
        <p14:creationId xmlns:p14="http://schemas.microsoft.com/office/powerpoint/2010/main" val="34879546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12ECD43-08E5-4945-BC4F-4857758E978F}" type="slidenum">
              <a:rPr lang="nl-NL" smtClean="0"/>
              <a:t>13</a:t>
            </a:fld>
            <a:endParaRPr lang="nl-NL"/>
          </a:p>
        </p:txBody>
      </p:sp>
    </p:spTree>
    <p:extLst>
      <p:ext uri="{BB962C8B-B14F-4D97-AF65-F5344CB8AC3E}">
        <p14:creationId xmlns:p14="http://schemas.microsoft.com/office/powerpoint/2010/main" val="12313298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12ECD43-08E5-4945-BC4F-4857758E978F}" type="slidenum">
              <a:rPr lang="nl-NL" smtClean="0"/>
              <a:t>14</a:t>
            </a:fld>
            <a:endParaRPr lang="nl-NL"/>
          </a:p>
        </p:txBody>
      </p:sp>
    </p:spTree>
    <p:extLst>
      <p:ext uri="{BB962C8B-B14F-4D97-AF65-F5344CB8AC3E}">
        <p14:creationId xmlns:p14="http://schemas.microsoft.com/office/powerpoint/2010/main" val="4487112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12ECD43-08E5-4945-BC4F-4857758E978F}" type="slidenum">
              <a:rPr lang="nl-NL" smtClean="0"/>
              <a:t>18</a:t>
            </a:fld>
            <a:endParaRPr lang="nl-NL"/>
          </a:p>
        </p:txBody>
      </p:sp>
    </p:spTree>
    <p:extLst>
      <p:ext uri="{BB962C8B-B14F-4D97-AF65-F5344CB8AC3E}">
        <p14:creationId xmlns:p14="http://schemas.microsoft.com/office/powerpoint/2010/main" val="39629730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12ECD43-08E5-4945-BC4F-4857758E978F}" type="slidenum">
              <a:rPr lang="nl-NL" smtClean="0"/>
              <a:t>20</a:t>
            </a:fld>
            <a:endParaRPr lang="nl-NL"/>
          </a:p>
        </p:txBody>
      </p:sp>
    </p:spTree>
    <p:extLst>
      <p:ext uri="{BB962C8B-B14F-4D97-AF65-F5344CB8AC3E}">
        <p14:creationId xmlns:p14="http://schemas.microsoft.com/office/powerpoint/2010/main" val="125609165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C94814EB-0BB0-4457-6297-388F8BFA73C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842" y="4594421"/>
            <a:ext cx="3182840" cy="1768245"/>
          </a:xfrm>
          <a:prstGeom prst="rect">
            <a:avLst/>
          </a:prstGeom>
        </p:spPr>
      </p:pic>
      <p:sp>
        <p:nvSpPr>
          <p:cNvPr id="7" name="Tijdelijke aanduiding voor tekst 5"/>
          <p:cNvSpPr>
            <a:spLocks noGrp="1"/>
          </p:cNvSpPr>
          <p:nvPr>
            <p:ph type="body" sz="quarter" idx="13" hasCustomPrompt="1"/>
          </p:nvPr>
        </p:nvSpPr>
        <p:spPr>
          <a:xfrm>
            <a:off x="0" y="-1"/>
            <a:ext cx="12198349" cy="4521941"/>
          </a:xfrm>
          <a:solidFill>
            <a:srgbClr val="8592BC"/>
          </a:solidFill>
        </p:spPr>
        <p:txBody>
          <a:bodyPr>
            <a:normAutofit/>
          </a:bodyPr>
          <a:lstStyle>
            <a:lvl1pPr marL="0" indent="0">
              <a:buNone/>
              <a:defRPr sz="100">
                <a:solidFill>
                  <a:schemeClr val="bg2"/>
                </a:solidFill>
              </a:defRPr>
            </a:lvl1pPr>
          </a:lstStyle>
          <a:p>
            <a:pPr lvl="0"/>
            <a:r>
              <a:rPr lang="en-GB" noProof="0" dirty="0"/>
              <a:t>..</a:t>
            </a:r>
          </a:p>
        </p:txBody>
      </p:sp>
      <p:sp>
        <p:nvSpPr>
          <p:cNvPr id="6" name="Tijdelijke aanduiding voor tekst 5"/>
          <p:cNvSpPr>
            <a:spLocks noGrp="1"/>
          </p:cNvSpPr>
          <p:nvPr>
            <p:ph type="body" sz="quarter" idx="12" hasCustomPrompt="1"/>
          </p:nvPr>
        </p:nvSpPr>
        <p:spPr>
          <a:xfrm>
            <a:off x="1" y="1"/>
            <a:ext cx="12198350" cy="3719335"/>
          </a:xfrm>
          <a:solidFill>
            <a:schemeClr val="bg2"/>
          </a:solidFill>
        </p:spPr>
        <p:txBody>
          <a:bodyPr>
            <a:normAutofit/>
          </a:bodyPr>
          <a:lstStyle>
            <a:lvl1pPr marL="0" indent="0">
              <a:buNone/>
              <a:defRPr sz="100">
                <a:solidFill>
                  <a:schemeClr val="bg2"/>
                </a:solidFill>
              </a:defRPr>
            </a:lvl1pPr>
          </a:lstStyle>
          <a:p>
            <a:pPr lvl="0"/>
            <a:r>
              <a:rPr lang="en-GB" noProof="0" dirty="0"/>
              <a:t>..</a:t>
            </a:r>
          </a:p>
        </p:txBody>
      </p:sp>
      <p:sp>
        <p:nvSpPr>
          <p:cNvPr id="2" name="Titel 1"/>
          <p:cNvSpPr>
            <a:spLocks noGrp="1"/>
          </p:cNvSpPr>
          <p:nvPr>
            <p:ph type="title" hasCustomPrompt="1"/>
          </p:nvPr>
        </p:nvSpPr>
        <p:spPr>
          <a:xfrm>
            <a:off x="1490663" y="1052736"/>
            <a:ext cx="10225136" cy="1656184"/>
          </a:xfrm>
        </p:spPr>
        <p:txBody>
          <a:bodyPr/>
          <a:lstStyle>
            <a:lvl1pPr algn="l">
              <a:defRPr sz="5400">
                <a:solidFill>
                  <a:schemeClr val="bg1"/>
                </a:solidFill>
              </a:defRPr>
            </a:lvl1pPr>
          </a:lstStyle>
          <a:p>
            <a:r>
              <a:rPr lang="en-GB" noProof="0" dirty="0"/>
              <a:t>Title presentation</a:t>
            </a:r>
          </a:p>
        </p:txBody>
      </p:sp>
      <p:sp>
        <p:nvSpPr>
          <p:cNvPr id="20" name="Tijdelijke aanduiding voor tekst 19"/>
          <p:cNvSpPr>
            <a:spLocks noGrp="1"/>
          </p:cNvSpPr>
          <p:nvPr>
            <p:ph type="body" sz="quarter" idx="14" hasCustomPrompt="1"/>
          </p:nvPr>
        </p:nvSpPr>
        <p:spPr>
          <a:xfrm>
            <a:off x="1490663" y="3934610"/>
            <a:ext cx="6918325" cy="393700"/>
          </a:xfrm>
        </p:spPr>
        <p:txBody>
          <a:bodyPr anchor="ctr">
            <a:normAutofit/>
          </a:bodyPr>
          <a:lstStyle>
            <a:lvl1pPr marL="0" indent="0">
              <a:buNone/>
              <a:defRPr sz="2400">
                <a:solidFill>
                  <a:schemeClr val="bg1"/>
                </a:solidFill>
              </a:defRPr>
            </a:lvl1pPr>
          </a:lstStyle>
          <a:p>
            <a:pPr lvl="0"/>
            <a:r>
              <a:rPr lang="en-GB" noProof="0" dirty="0"/>
              <a:t>Subtitle presentation</a:t>
            </a:r>
          </a:p>
        </p:txBody>
      </p:sp>
      <p:sp>
        <p:nvSpPr>
          <p:cNvPr id="8" name="Tijdelijke aanduiding voor datum 3"/>
          <p:cNvSpPr>
            <a:spLocks noGrp="1"/>
          </p:cNvSpPr>
          <p:nvPr>
            <p:ph type="dt" sz="half" idx="2"/>
          </p:nvPr>
        </p:nvSpPr>
        <p:spPr>
          <a:xfrm>
            <a:off x="7467327" y="3934684"/>
            <a:ext cx="4326359" cy="394127"/>
          </a:xfrm>
          <a:prstGeom prst="rect">
            <a:avLst/>
          </a:prstGeom>
        </p:spPr>
        <p:txBody>
          <a:bodyPr vert="horz" lIns="0" tIns="0" rIns="0" bIns="0" rtlCol="0" anchor="ctr"/>
          <a:lstStyle>
            <a:lvl1pPr algn="r">
              <a:defRPr sz="2400">
                <a:solidFill>
                  <a:schemeClr val="bg1"/>
                </a:solidFill>
              </a:defRPr>
            </a:lvl1pPr>
          </a:lstStyle>
          <a:p>
            <a:fld id="{928F9493-D671-4F27-99EF-9D103FC79999}" type="datetime1">
              <a:rPr lang="nl-NL" noProof="0" smtClean="0"/>
              <a:t>29-1-2025</a:t>
            </a:fld>
            <a:endParaRPr lang="en-GB" noProof="0" dirty="0"/>
          </a:p>
        </p:txBody>
      </p:sp>
      <p:sp>
        <p:nvSpPr>
          <p:cNvPr id="19" name="Rechthoek 18"/>
          <p:cNvSpPr/>
          <p:nvPr userDrawn="1"/>
        </p:nvSpPr>
        <p:spPr bwMode="auto">
          <a:xfrm>
            <a:off x="0" y="6453336"/>
            <a:ext cx="12198350" cy="404664"/>
          </a:xfrm>
          <a:prstGeom prst="rect">
            <a:avLst/>
          </a:prstGeom>
          <a:solidFill>
            <a:schemeClr val="bg2"/>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en-GB" sz="2000" b="0" i="0" u="none" strike="noStrike" cap="none" normalizeH="0" baseline="0" noProof="0" dirty="0">
              <a:ln>
                <a:noFill/>
              </a:ln>
              <a:solidFill>
                <a:schemeClr val="bg1"/>
              </a:solidFill>
              <a:effectLst/>
              <a:latin typeface="Minion" pitchFamily="2" charset="0"/>
            </a:endParaRPr>
          </a:p>
        </p:txBody>
      </p:sp>
      <p:grpSp>
        <p:nvGrpSpPr>
          <p:cNvPr id="11" name="Grid" hidden="1"/>
          <p:cNvGrpSpPr/>
          <p:nvPr userDrawn="1"/>
        </p:nvGrpSpPr>
        <p:grpSpPr>
          <a:xfrm>
            <a:off x="-3" y="-1"/>
            <a:ext cx="12198354" cy="6858004"/>
            <a:chOff x="-3" y="-1"/>
            <a:chExt cx="12198354" cy="6858004"/>
          </a:xfrm>
        </p:grpSpPr>
        <p:sp>
          <p:nvSpPr>
            <p:cNvPr id="12" name="Rechthoek 11"/>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3205847" y="3205844"/>
              <a:ext cx="6858003" cy="446316"/>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4" name="Rechthoek 13"/>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5" name="Rechthoek 14"/>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6" name="Rechthoek 15"/>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grpSp>
      <p:pic>
        <p:nvPicPr>
          <p:cNvPr id="17" name="Picture 1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502313" y="6543376"/>
            <a:ext cx="3588750" cy="270000"/>
          </a:xfrm>
          <a:prstGeom prst="rect">
            <a:avLst/>
          </a:prstGeom>
        </p:spPr>
      </p:pic>
      <p:sp>
        <p:nvSpPr>
          <p:cNvPr id="18" name="Rechthoek 19"/>
          <p:cNvSpPr/>
          <p:nvPr userDrawn="1"/>
        </p:nvSpPr>
        <p:spPr bwMode="auto">
          <a:xfrm>
            <a:off x="6099174" y="6453336"/>
            <a:ext cx="6099175" cy="404664"/>
          </a:xfrm>
          <a:prstGeom prst="rect">
            <a:avLst/>
          </a:prstGeom>
          <a:solidFill>
            <a:schemeClr val="bg2"/>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en-GB" sz="2000" b="0" i="0" u="none" strike="noStrike" cap="none" normalizeH="0" baseline="0" noProof="0" dirty="0">
              <a:ln>
                <a:noFill/>
              </a:ln>
              <a:solidFill>
                <a:schemeClr val="bg1"/>
              </a:solidFill>
              <a:effectLst/>
              <a:latin typeface="Minion" pitchFamily="2" charset="0"/>
            </a:endParaRPr>
          </a:p>
        </p:txBody>
      </p:sp>
    </p:spTree>
    <p:extLst>
      <p:ext uri="{BB962C8B-B14F-4D97-AF65-F5344CB8AC3E}">
        <p14:creationId xmlns:p14="http://schemas.microsoft.com/office/powerpoint/2010/main" val="1036379758"/>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2" presetClass="entr" presetSubtype="1" decel="100000" fill="hold" grpId="0" nodeType="withEffect">
                                  <p:stCondLst>
                                    <p:cond delay="0"/>
                                  </p:stCondLst>
                                  <p:childTnLst>
                                    <p:set>
                                      <p:cBhvr>
                                        <p:cTn id="9" dur="1" fill="hold">
                                          <p:stCondLst>
                                            <p:cond delay="0"/>
                                          </p:stCondLst>
                                        </p:cTn>
                                        <p:tgtEl>
                                          <p:spTgt spid="7">
                                            <p:bg/>
                                          </p:spTgt>
                                        </p:tgtEl>
                                        <p:attrNameLst>
                                          <p:attrName>style.visibility</p:attrName>
                                        </p:attrNameLst>
                                      </p:cBhvr>
                                      <p:to>
                                        <p:strVal val="visible"/>
                                      </p:to>
                                    </p:set>
                                    <p:anim calcmode="lin" valueType="num">
                                      <p:cBhvr additive="base">
                                        <p:cTn id="10" dur="1000" fill="hold"/>
                                        <p:tgtEl>
                                          <p:spTgt spid="7">
                                            <p:bg/>
                                          </p:spTgt>
                                        </p:tgtEl>
                                        <p:attrNameLst>
                                          <p:attrName>ppt_x</p:attrName>
                                        </p:attrNameLst>
                                      </p:cBhvr>
                                      <p:tavLst>
                                        <p:tav tm="0">
                                          <p:val>
                                            <p:strVal val="#ppt_x"/>
                                          </p:val>
                                        </p:tav>
                                        <p:tav tm="100000">
                                          <p:val>
                                            <p:strVal val="#ppt_x"/>
                                          </p:val>
                                        </p:tav>
                                      </p:tavLst>
                                    </p:anim>
                                    <p:anim calcmode="lin" valueType="num">
                                      <p:cBhvr additive="base">
                                        <p:cTn id="11" dur="1000" fill="hold"/>
                                        <p:tgtEl>
                                          <p:spTgt spid="7">
                                            <p:bg/>
                                          </p:spTgt>
                                        </p:tgtEl>
                                        <p:attrNameLst>
                                          <p:attrName>ppt_y</p:attrName>
                                        </p:attrNameLst>
                                      </p:cBhvr>
                                      <p:tavLst>
                                        <p:tav tm="0">
                                          <p:val>
                                            <p:strVal val="0-#ppt_h/2"/>
                                          </p:val>
                                        </p:tav>
                                        <p:tav tm="100000">
                                          <p:val>
                                            <p:strVal val="#ppt_y"/>
                                          </p:val>
                                        </p:tav>
                                      </p:tavLst>
                                    </p:anim>
                                  </p:childTnLst>
                                </p:cTn>
                              </p:par>
                              <p:par>
                                <p:cTn id="12" presetID="2" presetClass="entr" presetSubtype="1" decel="100000" fill="hold" grpId="0" nodeType="with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 calcmode="lin" valueType="num">
                                      <p:cBhvr additive="base">
                                        <p:cTn id="14"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5"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6" presetID="2" presetClass="entr" presetSubtype="1" decel="100000" fill="hold" grpId="0" nodeType="withEffect">
                                  <p:stCondLst>
                                    <p:cond delay="250"/>
                                  </p:stCondLst>
                                  <p:childTnLst>
                                    <p:set>
                                      <p:cBhvr>
                                        <p:cTn id="17" dur="1" fill="hold">
                                          <p:stCondLst>
                                            <p:cond delay="0"/>
                                          </p:stCondLst>
                                        </p:cTn>
                                        <p:tgtEl>
                                          <p:spTgt spid="6">
                                            <p:bg/>
                                          </p:spTgt>
                                        </p:tgtEl>
                                        <p:attrNameLst>
                                          <p:attrName>style.visibility</p:attrName>
                                        </p:attrNameLst>
                                      </p:cBhvr>
                                      <p:to>
                                        <p:strVal val="visible"/>
                                      </p:to>
                                    </p:set>
                                    <p:anim calcmode="lin" valueType="num">
                                      <p:cBhvr additive="base">
                                        <p:cTn id="18" dur="1000" fill="hold"/>
                                        <p:tgtEl>
                                          <p:spTgt spid="6">
                                            <p:bg/>
                                          </p:spTgt>
                                        </p:tgtEl>
                                        <p:attrNameLst>
                                          <p:attrName>ppt_x</p:attrName>
                                        </p:attrNameLst>
                                      </p:cBhvr>
                                      <p:tavLst>
                                        <p:tav tm="0">
                                          <p:val>
                                            <p:strVal val="#ppt_x"/>
                                          </p:val>
                                        </p:tav>
                                        <p:tav tm="100000">
                                          <p:val>
                                            <p:strVal val="#ppt_x"/>
                                          </p:val>
                                        </p:tav>
                                      </p:tavLst>
                                    </p:anim>
                                    <p:anim calcmode="lin" valueType="num">
                                      <p:cBhvr additive="base">
                                        <p:cTn id="19" dur="1000" fill="hold"/>
                                        <p:tgtEl>
                                          <p:spTgt spid="6">
                                            <p:bg/>
                                          </p:spTgt>
                                        </p:tgtEl>
                                        <p:attrNameLst>
                                          <p:attrName>ppt_y</p:attrName>
                                        </p:attrNameLst>
                                      </p:cBhvr>
                                      <p:tavLst>
                                        <p:tav tm="0">
                                          <p:val>
                                            <p:strVal val="0-#ppt_h/2"/>
                                          </p:val>
                                        </p:tav>
                                        <p:tav tm="100000">
                                          <p:val>
                                            <p:strVal val="#ppt_y"/>
                                          </p:val>
                                        </p:tav>
                                      </p:tavLst>
                                    </p:anim>
                                  </p:childTnLst>
                                </p:cTn>
                              </p:par>
                              <p:par>
                                <p:cTn id="20" presetID="2" presetClass="entr" presetSubtype="1" decel="100000" fill="hold" grpId="0" nodeType="withEffect">
                                  <p:stCondLst>
                                    <p:cond delay="250"/>
                                  </p:stCondLst>
                                  <p:childTnLst>
                                    <p:set>
                                      <p:cBhvr>
                                        <p:cTn id="21" dur="1" fill="hold">
                                          <p:stCondLst>
                                            <p:cond delay="0"/>
                                          </p:stCondLst>
                                        </p:cTn>
                                        <p:tgtEl>
                                          <p:spTgt spid="6">
                                            <p:txEl>
                                              <p:pRg st="0" end="0"/>
                                            </p:txEl>
                                          </p:spTgt>
                                        </p:tgtEl>
                                        <p:attrNameLst>
                                          <p:attrName>style.visibility</p:attrName>
                                        </p:attrNameLst>
                                      </p:cBhvr>
                                      <p:to>
                                        <p:strVal val="visible"/>
                                      </p:to>
                                    </p:set>
                                    <p:anim calcmode="lin" valueType="num">
                                      <p:cBhvr additive="base">
                                        <p:cTn id="22"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3" dur="1000" fill="hold"/>
                                        <p:tgtEl>
                                          <p:spTgt spid="6">
                                            <p:txEl>
                                              <p:pRg st="0" end="0"/>
                                            </p:txEl>
                                          </p:spTgt>
                                        </p:tgtEl>
                                        <p:attrNameLst>
                                          <p:attrName>ppt_y</p:attrName>
                                        </p:attrNameLst>
                                      </p:cBhvr>
                                      <p:tavLst>
                                        <p:tav tm="0">
                                          <p:val>
                                            <p:strVal val="0-#ppt_h/2"/>
                                          </p:val>
                                        </p:tav>
                                        <p:tav tm="100000">
                                          <p:val>
                                            <p:strVal val="#ppt_y"/>
                                          </p:val>
                                        </p:tav>
                                      </p:tavLst>
                                    </p:anim>
                                  </p:childTnLst>
                                </p:cTn>
                              </p:par>
                              <p:par>
                                <p:cTn id="24" presetID="10" presetClass="entr" presetSubtype="0" fill="hold" grpId="0" nodeType="withEffect">
                                  <p:stCondLst>
                                    <p:cond delay="1000"/>
                                  </p:stCondLst>
                                  <p:childTnLst>
                                    <p:set>
                                      <p:cBhvr>
                                        <p:cTn id="25" dur="1" fill="hold">
                                          <p:stCondLst>
                                            <p:cond delay="0"/>
                                          </p:stCondLst>
                                        </p:cTn>
                                        <p:tgtEl>
                                          <p:spTgt spid="20">
                                            <p:txEl>
                                              <p:pRg st="0" end="0"/>
                                            </p:txEl>
                                          </p:spTgt>
                                        </p:tgtEl>
                                        <p:attrNameLst>
                                          <p:attrName>style.visibility</p:attrName>
                                        </p:attrNameLst>
                                      </p:cBhvr>
                                      <p:to>
                                        <p:strVal val="visible"/>
                                      </p:to>
                                    </p:set>
                                    <p:animEffect transition="in" filter="fade">
                                      <p:cBhvr>
                                        <p:cTn id="26" dur="750"/>
                                        <p:tgtEl>
                                          <p:spTgt spid="20">
                                            <p:txEl>
                                              <p:pRg st="0" end="0"/>
                                            </p:txEl>
                                          </p:spTgt>
                                        </p:tgtEl>
                                      </p:cBhvr>
                                    </p:animEffect>
                                  </p:childTnLst>
                                </p:cTn>
                              </p:par>
                              <p:par>
                                <p:cTn id="27" presetID="10" presetClass="entr" presetSubtype="0" fill="hold" grpId="0" nodeType="withEffect">
                                  <p:stCondLst>
                                    <p:cond delay="100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animBg="1">
        <p:tmplLst>
          <p:tmpl>
            <p:tnLst>
              <p:par>
                <p:cTn presetID="2" presetClass="entr" presetSubtype="1"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 lvl="1">
            <p:tnLst>
              <p:par>
                <p:cTn presetID="2" presetClass="entr" presetSubtype="1"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P spid="6" grpId="0" build="p" animBg="1">
        <p:tmplLst>
          <p:tmpl>
            <p:tnLst>
              <p:par>
                <p:cTn presetID="2" presetClass="entr" presetSubtype="1" decel="100000" fill="hold" nodeType="withEffect">
                  <p:stCondLst>
                    <p:cond delay="25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 lvl="1">
            <p:tnLst>
              <p:par>
                <p:cTn presetID="2" presetClass="entr" presetSubtype="1" decel="100000" fill="hold" nodeType="withEffect">
                  <p:stCondLst>
                    <p:cond delay="25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P spid="2" grpId="0"/>
      <p:bldP spid="20" grpId="0" build="p">
        <p:tmplLst>
          <p:tmpl lvl="1">
            <p:tnLst>
              <p:par>
                <p:cTn presetID="10" presetClass="entr" presetSubtype="0" fill="hold" nodeType="withEffect">
                  <p:stCondLst>
                    <p:cond delay="1000"/>
                  </p:stCondLst>
                  <p:childTnLst>
                    <p:set>
                      <p:cBhvr>
                        <p:cTn dur="1" fill="hold">
                          <p:stCondLst>
                            <p:cond delay="0"/>
                          </p:stCondLst>
                        </p:cTn>
                        <p:tgtEl>
                          <p:spTgt spid="20"/>
                        </p:tgtEl>
                        <p:attrNameLst>
                          <p:attrName>style.visibility</p:attrName>
                        </p:attrNameLst>
                      </p:cBhvr>
                      <p:to>
                        <p:strVal val="visible"/>
                      </p:to>
                    </p:set>
                    <p:animEffect transition="in" filter="fade">
                      <p:cBhvr>
                        <p:cTn dur="750"/>
                        <p:tgtEl>
                          <p:spTgt spid="20"/>
                        </p:tgtEl>
                      </p:cBhvr>
                    </p:animEffect>
                  </p:childTnLst>
                </p:cTn>
              </p:par>
            </p:tnLst>
          </p:tmpl>
        </p:tmplLst>
      </p:bldP>
      <p:bldP spid="8" grpId="0"/>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Graph 10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grpSp>
        <p:nvGrpSpPr>
          <p:cNvPr id="7" name="Grid" hidden="1"/>
          <p:cNvGrpSpPr/>
          <p:nvPr userDrawn="1"/>
        </p:nvGrpSpPr>
        <p:grpSpPr>
          <a:xfrm>
            <a:off x="-2" y="-1"/>
            <a:ext cx="12198353" cy="6858003"/>
            <a:chOff x="-2" y="-1"/>
            <a:chExt cx="12198353" cy="6858003"/>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grpSp>
      <p:sp>
        <p:nvSpPr>
          <p:cNvPr id="4" name="Tijdelijke aanduiding voor grafiek 3"/>
          <p:cNvSpPr>
            <a:spLocks noGrp="1"/>
          </p:cNvSpPr>
          <p:nvPr>
            <p:ph type="chart" sz="quarter" idx="13" hasCustomPrompt="1"/>
          </p:nvPr>
        </p:nvSpPr>
        <p:spPr>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 graph</a:t>
            </a:r>
          </a:p>
        </p:txBody>
      </p:sp>
    </p:spTree>
    <p:extLst>
      <p:ext uri="{BB962C8B-B14F-4D97-AF65-F5344CB8AC3E}">
        <p14:creationId xmlns:p14="http://schemas.microsoft.com/office/powerpoint/2010/main" val="2702950967"/>
      </p:ext>
    </p:extLst>
  </p:cSld>
  <p:clrMapOvr>
    <a:masterClrMapping/>
  </p:clrMapOvr>
  <p:transition spd="slow">
    <p:wipe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ideo 10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grpSp>
        <p:nvGrpSpPr>
          <p:cNvPr id="7" name="Grid" hidden="1"/>
          <p:cNvGrpSpPr/>
          <p:nvPr userDrawn="1"/>
        </p:nvGrpSpPr>
        <p:grpSpPr>
          <a:xfrm>
            <a:off x="-2" y="-1"/>
            <a:ext cx="12198353" cy="6858003"/>
            <a:chOff x="-2" y="-1"/>
            <a:chExt cx="12198353" cy="6858003"/>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grpSp>
      <p:sp>
        <p:nvSpPr>
          <p:cNvPr id="13" name="Tijdelijke aanduiding voor media 12"/>
          <p:cNvSpPr>
            <a:spLocks noGrp="1"/>
          </p:cNvSpPr>
          <p:nvPr>
            <p:ph type="media" sz="quarter" idx="13" hasCustomPrompt="1"/>
          </p:nvPr>
        </p:nvSpPr>
        <p:spPr>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 video</a:t>
            </a:r>
          </a:p>
        </p:txBody>
      </p:sp>
    </p:spTree>
    <p:extLst>
      <p:ext uri="{BB962C8B-B14F-4D97-AF65-F5344CB8AC3E}">
        <p14:creationId xmlns:p14="http://schemas.microsoft.com/office/powerpoint/2010/main" val="2653170741"/>
      </p:ext>
    </p:extLst>
  </p:cSld>
  <p:clrMapOvr>
    <a:masterClrMapping/>
  </p:clrMapOvr>
  <p:transition spd="slow">
    <p:wipe dir="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6" name="Tijdelijke aanduiding voor tekst 5"/>
          <p:cNvSpPr>
            <a:spLocks noGrp="1"/>
          </p:cNvSpPr>
          <p:nvPr>
            <p:ph type="body" sz="quarter" idx="12" hasCustomPrompt="1"/>
          </p:nvPr>
        </p:nvSpPr>
        <p:spPr>
          <a:xfrm>
            <a:off x="1" y="1"/>
            <a:ext cx="12198350" cy="4521939"/>
          </a:xfrm>
          <a:solidFill>
            <a:schemeClr val="bg2"/>
          </a:solidFill>
        </p:spPr>
        <p:txBody>
          <a:bodyPr>
            <a:normAutofit/>
          </a:bodyPr>
          <a:lstStyle>
            <a:lvl1pPr marL="0" indent="0">
              <a:buNone/>
              <a:defRPr sz="100">
                <a:solidFill>
                  <a:schemeClr val="bg2"/>
                </a:solidFill>
              </a:defRPr>
            </a:lvl1pPr>
          </a:lstStyle>
          <a:p>
            <a:pPr lvl="0"/>
            <a:r>
              <a:rPr lang="en-GB" noProof="0" dirty="0"/>
              <a:t>..</a:t>
            </a:r>
          </a:p>
        </p:txBody>
      </p:sp>
      <p:sp>
        <p:nvSpPr>
          <p:cNvPr id="2" name="Titel 1"/>
          <p:cNvSpPr>
            <a:spLocks noGrp="1"/>
          </p:cNvSpPr>
          <p:nvPr>
            <p:ph type="title" hasCustomPrompt="1"/>
          </p:nvPr>
        </p:nvSpPr>
        <p:spPr>
          <a:xfrm>
            <a:off x="1490663" y="1052736"/>
            <a:ext cx="10225136" cy="1656184"/>
          </a:xfrm>
        </p:spPr>
        <p:txBody>
          <a:bodyPr/>
          <a:lstStyle>
            <a:lvl1pPr algn="l">
              <a:defRPr sz="5400">
                <a:solidFill>
                  <a:schemeClr val="bg1"/>
                </a:solidFill>
              </a:defRPr>
            </a:lvl1pPr>
          </a:lstStyle>
          <a:p>
            <a:r>
              <a:rPr lang="en-GB" noProof="0" dirty="0"/>
              <a:t>Title closure</a:t>
            </a:r>
          </a:p>
        </p:txBody>
      </p:sp>
      <p:grpSp>
        <p:nvGrpSpPr>
          <p:cNvPr id="11" name="Grid" hidden="1"/>
          <p:cNvGrpSpPr/>
          <p:nvPr userDrawn="1"/>
        </p:nvGrpSpPr>
        <p:grpSpPr>
          <a:xfrm>
            <a:off x="-3" y="-1"/>
            <a:ext cx="12198354" cy="6858004"/>
            <a:chOff x="-3" y="-1"/>
            <a:chExt cx="12198354" cy="6858004"/>
          </a:xfrm>
        </p:grpSpPr>
        <p:sp>
          <p:nvSpPr>
            <p:cNvPr id="12" name="Rechthoek 11"/>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3205847" y="3205844"/>
              <a:ext cx="6858003" cy="446316"/>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4" name="Rechthoek 13"/>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5" name="Rechthoek 14"/>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6" name="Rechthoek 15"/>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grpSp>
      <p:sp>
        <p:nvSpPr>
          <p:cNvPr id="19" name="Rechthoek 18"/>
          <p:cNvSpPr/>
          <p:nvPr userDrawn="1"/>
        </p:nvSpPr>
        <p:spPr bwMode="auto">
          <a:xfrm>
            <a:off x="0" y="6453336"/>
            <a:ext cx="12198350" cy="404664"/>
          </a:xfrm>
          <a:prstGeom prst="rect">
            <a:avLst/>
          </a:prstGeom>
          <a:solidFill>
            <a:schemeClr val="bg2"/>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en-GB" sz="2000" b="0" i="0" u="none" strike="noStrike" cap="none" normalizeH="0" baseline="0" noProof="0" dirty="0">
              <a:ln>
                <a:noFill/>
              </a:ln>
              <a:solidFill>
                <a:schemeClr val="bg1"/>
              </a:solidFill>
              <a:effectLst/>
              <a:latin typeface="Minion" pitchFamily="2" charset="0"/>
            </a:endParaRPr>
          </a:p>
        </p:txBody>
      </p:sp>
      <p:pic>
        <p:nvPicPr>
          <p:cNvPr id="1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02313" y="6543376"/>
            <a:ext cx="3588750" cy="270000"/>
          </a:xfrm>
          <a:prstGeom prst="rect">
            <a:avLst/>
          </a:prstGeom>
        </p:spPr>
      </p:pic>
      <p:pic>
        <p:nvPicPr>
          <p:cNvPr id="3" name="Picture 2">
            <a:extLst>
              <a:ext uri="{FF2B5EF4-FFF2-40B4-BE49-F238E27FC236}">
                <a16:creationId xmlns:a16="http://schemas.microsoft.com/office/drawing/2014/main" id="{3ADCC092-E9CD-3E17-A907-B36DE97D9AF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31842" y="4594421"/>
            <a:ext cx="3182840" cy="1768245"/>
          </a:xfrm>
          <a:prstGeom prst="rect">
            <a:avLst/>
          </a:prstGeom>
        </p:spPr>
      </p:pic>
    </p:spTree>
    <p:extLst>
      <p:ext uri="{BB962C8B-B14F-4D97-AF65-F5344CB8AC3E}">
        <p14:creationId xmlns:p14="http://schemas.microsoft.com/office/powerpoint/2010/main" val="3613011367"/>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2" presetClass="entr" presetSubtype="1" decel="100000" fill="hold" grpId="0" nodeType="withEffect">
                                  <p:stCondLst>
                                    <p:cond delay="250"/>
                                  </p:stCondLst>
                                  <p:childTnLst>
                                    <p:set>
                                      <p:cBhvr>
                                        <p:cTn id="9" dur="1" fill="hold">
                                          <p:stCondLst>
                                            <p:cond delay="0"/>
                                          </p:stCondLst>
                                        </p:cTn>
                                        <p:tgtEl>
                                          <p:spTgt spid="6">
                                            <p:bg/>
                                          </p:spTgt>
                                        </p:tgtEl>
                                        <p:attrNameLst>
                                          <p:attrName>style.visibility</p:attrName>
                                        </p:attrNameLst>
                                      </p:cBhvr>
                                      <p:to>
                                        <p:strVal val="visible"/>
                                      </p:to>
                                    </p:set>
                                    <p:anim calcmode="lin" valueType="num">
                                      <p:cBhvr additive="base">
                                        <p:cTn id="10" dur="1000" fill="hold"/>
                                        <p:tgtEl>
                                          <p:spTgt spid="6">
                                            <p:bg/>
                                          </p:spTgt>
                                        </p:tgtEl>
                                        <p:attrNameLst>
                                          <p:attrName>ppt_x</p:attrName>
                                        </p:attrNameLst>
                                      </p:cBhvr>
                                      <p:tavLst>
                                        <p:tav tm="0">
                                          <p:val>
                                            <p:strVal val="#ppt_x"/>
                                          </p:val>
                                        </p:tav>
                                        <p:tav tm="100000">
                                          <p:val>
                                            <p:strVal val="#ppt_x"/>
                                          </p:val>
                                        </p:tav>
                                      </p:tavLst>
                                    </p:anim>
                                    <p:anim calcmode="lin" valueType="num">
                                      <p:cBhvr additive="base">
                                        <p:cTn id="11" dur="1000" fill="hold"/>
                                        <p:tgtEl>
                                          <p:spTgt spid="6">
                                            <p:bg/>
                                          </p:spTgt>
                                        </p:tgtEl>
                                        <p:attrNameLst>
                                          <p:attrName>ppt_y</p:attrName>
                                        </p:attrNameLst>
                                      </p:cBhvr>
                                      <p:tavLst>
                                        <p:tav tm="0">
                                          <p:val>
                                            <p:strVal val="0-#ppt_h/2"/>
                                          </p:val>
                                        </p:tav>
                                        <p:tav tm="100000">
                                          <p:val>
                                            <p:strVal val="#ppt_y"/>
                                          </p:val>
                                        </p:tav>
                                      </p:tavLst>
                                    </p:anim>
                                  </p:childTnLst>
                                </p:cTn>
                              </p:par>
                              <p:par>
                                <p:cTn id="12" presetID="2" presetClass="entr" presetSubtype="1" decel="100000" fill="hold" grpId="0" nodeType="withEffect">
                                  <p:stCondLst>
                                    <p:cond delay="250"/>
                                  </p:stCondLst>
                                  <p:childTnLst>
                                    <p:set>
                                      <p:cBhvr>
                                        <p:cTn id="13" dur="1" fill="hold">
                                          <p:stCondLst>
                                            <p:cond delay="0"/>
                                          </p:stCondLst>
                                        </p:cTn>
                                        <p:tgtEl>
                                          <p:spTgt spid="6">
                                            <p:txEl>
                                              <p:pRg st="0" end="0"/>
                                            </p:txEl>
                                          </p:spTgt>
                                        </p:tgtEl>
                                        <p:attrNameLst>
                                          <p:attrName>style.visibility</p:attrName>
                                        </p:attrNameLst>
                                      </p:cBhvr>
                                      <p:to>
                                        <p:strVal val="visible"/>
                                      </p:to>
                                    </p:set>
                                    <p:anim calcmode="lin" valueType="num">
                                      <p:cBhvr additive="base">
                                        <p:cTn id="14"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15"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nimBg="1">
        <p:tmplLst>
          <p:tmpl>
            <p:tnLst>
              <p:par>
                <p:cTn presetID="2" presetClass="entr" presetSubtype="1" decel="100000" fill="hold" nodeType="withEffect">
                  <p:stCondLst>
                    <p:cond delay="25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 lvl="1">
            <p:tnLst>
              <p:par>
                <p:cTn presetID="2" presetClass="entr" presetSubtype="1" decel="100000" fill="hold" nodeType="withEffect">
                  <p:stCondLst>
                    <p:cond delay="25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P spid="2" grpId="0"/>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dex">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sp>
        <p:nvSpPr>
          <p:cNvPr id="3" name="Tijdelijke aanduiding voor verticale tekst 2"/>
          <p:cNvSpPr>
            <a:spLocks noGrp="1"/>
          </p:cNvSpPr>
          <p:nvPr>
            <p:ph type="body" orient="vert" idx="1" hasCustomPrompt="1"/>
          </p:nvPr>
        </p:nvSpPr>
        <p:spPr>
          <a:xfrm>
            <a:off x="404663" y="1252836"/>
            <a:ext cx="6846640" cy="4795836"/>
          </a:xfrm>
          <a:noFill/>
        </p:spPr>
        <p:txBody>
          <a:bodyPr vert="horz" wrap="none" lIns="0" tIns="0" rIns="0" bIns="0"/>
          <a:lstStyle>
            <a:lvl1pPr marL="361950" indent="-361950">
              <a:spcBef>
                <a:spcPts val="800"/>
              </a:spcBef>
              <a:spcAft>
                <a:spcPts val="800"/>
              </a:spcAft>
              <a:buClr>
                <a:schemeClr val="bg2"/>
              </a:buClr>
              <a:buFont typeface="+mj-lt"/>
              <a:buAutoNum type="arabicPeriod"/>
              <a:defRPr sz="2400">
                <a:solidFill>
                  <a:schemeClr val="bg2"/>
                </a:solidFill>
              </a:defRPr>
            </a:lvl1pPr>
            <a:lvl2pPr marL="542925" indent="-180975">
              <a:buClr>
                <a:schemeClr val="bg2"/>
              </a:buClr>
              <a:buFont typeface="Arial" panose="020B0604020202020204" pitchFamily="34" charset="0"/>
              <a:buChar char="•"/>
              <a:defRPr>
                <a:solidFill>
                  <a:schemeClr val="bg2"/>
                </a:solidFill>
              </a:defRPr>
            </a:lvl2pPr>
            <a:lvl3pPr>
              <a:defRPr>
                <a:solidFill>
                  <a:schemeClr val="bg2"/>
                </a:solidFill>
              </a:defRPr>
            </a:lvl3pPr>
            <a:lvl4pPr>
              <a:defRPr>
                <a:solidFill>
                  <a:schemeClr val="bg2"/>
                </a:solidFill>
              </a:defRPr>
            </a:lvl4pPr>
            <a:lvl5pPr>
              <a:defRPr>
                <a:solidFill>
                  <a:schemeClr val="accent1"/>
                </a:solidFill>
              </a:defRPr>
            </a:lvl5pPr>
            <a:lvl6pPr marL="361950" indent="-361950">
              <a:spcBef>
                <a:spcPts val="800"/>
              </a:spcBef>
              <a:spcAft>
                <a:spcPts val="800"/>
              </a:spcAft>
              <a:buClr>
                <a:schemeClr val="bg2"/>
              </a:buClr>
              <a:buFont typeface="+mj-lt"/>
              <a:buAutoNum type="arabicPeriod"/>
              <a:tabLst/>
              <a:defRPr sz="2400">
                <a:solidFill>
                  <a:schemeClr val="bg2"/>
                </a:solidFill>
              </a:defRPr>
            </a:lvl6pPr>
            <a:lvl7pPr marL="542925" indent="-180975">
              <a:buClr>
                <a:schemeClr val="bg2"/>
              </a:buClr>
              <a:buFont typeface="Arial" panose="020B0604020202020204" pitchFamily="34" charset="0"/>
              <a:buChar char="•"/>
              <a:defRPr>
                <a:solidFill>
                  <a:schemeClr val="bg2"/>
                </a:solidFill>
              </a:defRPr>
            </a:lvl7pPr>
            <a:lvl8pPr>
              <a:defRPr>
                <a:solidFill>
                  <a:schemeClr val="bg2"/>
                </a:solidFill>
              </a:defRPr>
            </a:lvl8pPr>
            <a:lvl9pPr>
              <a:defRPr>
                <a:solidFill>
                  <a:schemeClr val="bg2"/>
                </a:solidFill>
              </a:defRPr>
            </a:lvl9pPr>
          </a:lstStyle>
          <a:p>
            <a:pPr lvl="0"/>
            <a:r>
              <a:rPr lang="en-GB" noProof="0" dirty="0"/>
              <a:t>Numbering</a:t>
            </a:r>
          </a:p>
          <a:p>
            <a:pPr lvl="1"/>
            <a:r>
              <a:rPr lang="en-GB" noProof="0" dirty="0"/>
              <a:t>Bullet</a:t>
            </a:r>
          </a:p>
          <a:p>
            <a:pPr lvl="2"/>
            <a:r>
              <a:rPr lang="en-GB" noProof="0" dirty="0"/>
              <a:t>Plain text</a:t>
            </a:r>
          </a:p>
          <a:p>
            <a:pPr lvl="3"/>
            <a:r>
              <a:rPr lang="en-GB" noProof="0" dirty="0"/>
              <a:t>Header dark blue</a:t>
            </a:r>
          </a:p>
          <a:p>
            <a:pPr lvl="4"/>
            <a:r>
              <a:rPr lang="en-GB" noProof="0" dirty="0"/>
              <a:t>Header yellow</a:t>
            </a:r>
          </a:p>
          <a:p>
            <a:pPr lvl="5"/>
            <a:r>
              <a:rPr lang="en-GB" noProof="0" dirty="0"/>
              <a:t>Numbering</a:t>
            </a:r>
          </a:p>
          <a:p>
            <a:pPr lvl="6"/>
            <a:r>
              <a:rPr lang="en-GB" noProof="0" dirty="0"/>
              <a:t>Bullet</a:t>
            </a:r>
          </a:p>
          <a:p>
            <a:pPr lvl="7"/>
            <a:r>
              <a:rPr lang="en-GB" sz="1800" noProof="0" dirty="0"/>
              <a:t>Plain text</a:t>
            </a:r>
          </a:p>
          <a:p>
            <a:pPr lvl="8"/>
            <a:r>
              <a:rPr lang="en-GB" noProof="0" dirty="0"/>
              <a:t>Header dark blue</a:t>
            </a:r>
          </a:p>
        </p:txBody>
      </p:sp>
      <p:sp>
        <p:nvSpPr>
          <p:cNvPr id="7" name="Tijdelijke aanduiding voor afbeelding 13"/>
          <p:cNvSpPr>
            <a:spLocks noGrp="1"/>
          </p:cNvSpPr>
          <p:nvPr>
            <p:ph type="pic" sz="quarter" idx="13" hasCustomPrompt="1"/>
          </p:nvPr>
        </p:nvSpPr>
        <p:spPr>
          <a:xfrm>
            <a:off x="7453634" y="1252538"/>
            <a:ext cx="4339905" cy="4795837"/>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grpSp>
        <p:nvGrpSpPr>
          <p:cNvPr id="8" name="Grid" hidden="1"/>
          <p:cNvGrpSpPr/>
          <p:nvPr userDrawn="1"/>
        </p:nvGrpSpPr>
        <p:grpSpPr>
          <a:xfrm>
            <a:off x="0" y="0"/>
            <a:ext cx="12198353" cy="6858004"/>
            <a:chOff x="-2" y="-1"/>
            <a:chExt cx="12198353" cy="6858004"/>
          </a:xfrm>
        </p:grpSpPr>
        <p:sp>
          <p:nvSpPr>
            <p:cNvPr id="9" name="Rechthoek 8"/>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0" name="Rechthoek 9"/>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2" name="Rechthoek 11"/>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4" name="Rechthoek 13"/>
            <p:cNvSpPr/>
            <p:nvPr userDrawn="1"/>
          </p:nvSpPr>
          <p:spPr bwMode="auto">
            <a:xfrm rot="5400000">
              <a:off x="3923465"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grpSp>
    </p:spTree>
    <p:extLst>
      <p:ext uri="{BB962C8B-B14F-4D97-AF65-F5344CB8AC3E}">
        <p14:creationId xmlns:p14="http://schemas.microsoft.com/office/powerpoint/2010/main" val="54426134"/>
      </p:ext>
    </p:extLst>
  </p:cSld>
  <p:clrMapOvr>
    <a:masterClrMapping/>
  </p:clrMapOvr>
  <p:transition spd="slow">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10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sp>
        <p:nvSpPr>
          <p:cNvPr id="3" name="Tijdelijke aanduiding voor verticale tekst 2"/>
          <p:cNvSpPr>
            <a:spLocks noGrp="1"/>
          </p:cNvSpPr>
          <p:nvPr>
            <p:ph type="body" orient="vert" idx="1" hasCustomPrompt="1"/>
          </p:nvPr>
        </p:nvSpPr>
        <p:spPr/>
        <p:txBody>
          <a:bodyPr vert="horz"/>
          <a:lstStyle/>
          <a:p>
            <a:pPr lvl="0"/>
            <a:r>
              <a:rPr lang="en-GB" noProof="0" dirty="0"/>
              <a:t>Bullet</a:t>
            </a:r>
          </a:p>
          <a:p>
            <a:pPr lvl="1"/>
            <a:r>
              <a:rPr lang="en-GB" noProof="0" dirty="0"/>
              <a:t>Sub-bullet</a:t>
            </a:r>
          </a:p>
          <a:p>
            <a:pPr lvl="2"/>
            <a:r>
              <a:rPr lang="en-GB" noProof="0" dirty="0"/>
              <a:t>Plain text</a:t>
            </a:r>
          </a:p>
          <a:p>
            <a:pPr lvl="3"/>
            <a:r>
              <a:rPr lang="en-GB" noProof="0" dirty="0"/>
              <a:t>Header dark blue</a:t>
            </a:r>
          </a:p>
          <a:p>
            <a:pPr lvl="4"/>
            <a:r>
              <a:rPr lang="en-GB" noProof="0" dirty="0"/>
              <a:t>Header light blue</a:t>
            </a:r>
          </a:p>
          <a:p>
            <a:pPr lvl="5"/>
            <a:r>
              <a:rPr lang="en-GB" noProof="0" dirty="0"/>
              <a:t>Bullet</a:t>
            </a:r>
          </a:p>
          <a:p>
            <a:pPr lvl="6"/>
            <a:r>
              <a:rPr lang="en-GB" noProof="0" dirty="0"/>
              <a:t>Sub-bullet</a:t>
            </a:r>
          </a:p>
          <a:p>
            <a:pPr lvl="7"/>
            <a:r>
              <a:rPr lang="en-GB" sz="1800" noProof="0" dirty="0"/>
              <a:t>Plain text</a:t>
            </a:r>
          </a:p>
          <a:p>
            <a:pPr lvl="8"/>
            <a:r>
              <a:rPr lang="en-GB" noProof="0" dirty="0"/>
              <a:t>Header dark blue</a:t>
            </a:r>
          </a:p>
        </p:txBody>
      </p:sp>
    </p:spTree>
    <p:extLst>
      <p:ext uri="{BB962C8B-B14F-4D97-AF65-F5344CB8AC3E}">
        <p14:creationId xmlns:p14="http://schemas.microsoft.com/office/powerpoint/2010/main" val="3592596851"/>
      </p:ext>
    </p:extLst>
  </p:cSld>
  <p:clrMapOvr>
    <a:masterClrMapping/>
  </p:clrMapOvr>
  <p:transition spd="slow">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amp; Image 75%/25%">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sp>
        <p:nvSpPr>
          <p:cNvPr id="3" name="Tijdelijke aanduiding voor verticale tekst 2"/>
          <p:cNvSpPr>
            <a:spLocks noGrp="1"/>
          </p:cNvSpPr>
          <p:nvPr>
            <p:ph type="body" orient="vert" idx="1" hasCustomPrompt="1"/>
          </p:nvPr>
        </p:nvSpPr>
        <p:spPr>
          <a:xfrm>
            <a:off x="404662" y="1252836"/>
            <a:ext cx="7926761" cy="4795836"/>
          </a:xfrm>
        </p:spPr>
        <p:txBody>
          <a:bodyPr vert="horz"/>
          <a:lstStyle/>
          <a:p>
            <a:pPr lvl="0"/>
            <a:r>
              <a:rPr lang="en-GB" noProof="0" dirty="0"/>
              <a:t>Bullet</a:t>
            </a:r>
          </a:p>
          <a:p>
            <a:pPr lvl="1"/>
            <a:r>
              <a:rPr lang="en-GB" noProof="0" dirty="0"/>
              <a:t>Sub-bullet</a:t>
            </a:r>
          </a:p>
          <a:p>
            <a:pPr lvl="2"/>
            <a:r>
              <a:rPr lang="en-GB" noProof="0" dirty="0"/>
              <a:t>Plain text</a:t>
            </a:r>
          </a:p>
          <a:p>
            <a:pPr lvl="3"/>
            <a:r>
              <a:rPr lang="en-GB" noProof="0" dirty="0"/>
              <a:t>Header dark blue</a:t>
            </a:r>
          </a:p>
          <a:p>
            <a:pPr lvl="4"/>
            <a:r>
              <a:rPr lang="en-GB" noProof="0" dirty="0"/>
              <a:t>Header light blue</a:t>
            </a:r>
          </a:p>
          <a:p>
            <a:pPr lvl="5"/>
            <a:r>
              <a:rPr lang="en-GB" noProof="0" dirty="0"/>
              <a:t>Bullet</a:t>
            </a:r>
          </a:p>
          <a:p>
            <a:pPr lvl="6"/>
            <a:r>
              <a:rPr lang="en-GB" noProof="0" dirty="0"/>
              <a:t>Sub-bullet</a:t>
            </a:r>
          </a:p>
          <a:p>
            <a:pPr lvl="7"/>
            <a:r>
              <a:rPr lang="en-GB" sz="1800" noProof="0" dirty="0"/>
              <a:t>Plain text</a:t>
            </a:r>
          </a:p>
          <a:p>
            <a:pPr lvl="8"/>
            <a:r>
              <a:rPr lang="en-GB" noProof="0" dirty="0"/>
              <a:t>Header dark blue</a:t>
            </a:r>
          </a:p>
        </p:txBody>
      </p:sp>
      <p:grpSp>
        <p:nvGrpSpPr>
          <p:cNvPr id="7" name="Grid" hidden="1"/>
          <p:cNvGrpSpPr/>
          <p:nvPr userDrawn="1"/>
        </p:nvGrpSpPr>
        <p:grpSpPr>
          <a:xfrm>
            <a:off x="0" y="0"/>
            <a:ext cx="12198353" cy="6858004"/>
            <a:chOff x="-2" y="-1"/>
            <a:chExt cx="12198353"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5003585"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8533755" y="1252538"/>
            <a:ext cx="3259784" cy="4795837"/>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Tree>
    <p:extLst>
      <p:ext uri="{BB962C8B-B14F-4D97-AF65-F5344CB8AC3E}">
        <p14:creationId xmlns:p14="http://schemas.microsoft.com/office/powerpoint/2010/main" val="3590302820"/>
      </p:ext>
    </p:extLst>
  </p:cSld>
  <p:clrMapOvr>
    <a:masterClrMapping/>
  </p:clrMapOvr>
  <p:transition spd="slow">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amp; Image 50%/5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b="1"/>
            </a:lvl1pPr>
          </a:lstStyle>
          <a:p>
            <a:r>
              <a:rPr lang="en-GB" noProof="0" dirty="0"/>
              <a:t>Title</a:t>
            </a:r>
          </a:p>
        </p:txBody>
      </p:sp>
      <p:sp>
        <p:nvSpPr>
          <p:cNvPr id="3" name="Tijdelijke aanduiding voor verticale tekst 2"/>
          <p:cNvSpPr>
            <a:spLocks noGrp="1"/>
          </p:cNvSpPr>
          <p:nvPr>
            <p:ph type="body" orient="vert" idx="1" hasCustomPrompt="1"/>
          </p:nvPr>
        </p:nvSpPr>
        <p:spPr>
          <a:xfrm>
            <a:off x="404662" y="1252836"/>
            <a:ext cx="5593347" cy="4795836"/>
          </a:xfrm>
        </p:spPr>
        <p:txBody>
          <a:bodyPr vert="horz"/>
          <a:lstStyle/>
          <a:p>
            <a:pPr lvl="0"/>
            <a:r>
              <a:rPr lang="en-GB" noProof="0" dirty="0"/>
              <a:t>Bullet</a:t>
            </a:r>
          </a:p>
          <a:p>
            <a:pPr lvl="1"/>
            <a:r>
              <a:rPr lang="en-GB" noProof="0" dirty="0"/>
              <a:t>Sub-bullet</a:t>
            </a:r>
          </a:p>
          <a:p>
            <a:pPr lvl="2"/>
            <a:r>
              <a:rPr lang="en-GB" noProof="0" dirty="0"/>
              <a:t>Plain text</a:t>
            </a:r>
          </a:p>
          <a:p>
            <a:pPr lvl="3"/>
            <a:r>
              <a:rPr lang="en-GB" noProof="0" dirty="0"/>
              <a:t>Header dark blue</a:t>
            </a:r>
          </a:p>
          <a:p>
            <a:pPr lvl="4"/>
            <a:r>
              <a:rPr lang="en-GB" noProof="0" dirty="0"/>
              <a:t>Header light blue</a:t>
            </a:r>
          </a:p>
          <a:p>
            <a:pPr lvl="5"/>
            <a:r>
              <a:rPr lang="en-GB" noProof="0" dirty="0"/>
              <a:t>Bullet</a:t>
            </a:r>
          </a:p>
          <a:p>
            <a:pPr lvl="6"/>
            <a:r>
              <a:rPr lang="en-GB" noProof="0" dirty="0"/>
              <a:t>Sub-bullet</a:t>
            </a:r>
          </a:p>
          <a:p>
            <a:pPr lvl="7"/>
            <a:r>
              <a:rPr lang="en-GB" sz="1800" noProof="0" dirty="0"/>
              <a:t>Plain text</a:t>
            </a:r>
          </a:p>
          <a:p>
            <a:pPr lvl="8"/>
            <a:r>
              <a:rPr lang="en-GB" noProof="0" dirty="0"/>
              <a:t>Header dark blue</a:t>
            </a:r>
          </a:p>
        </p:txBody>
      </p:sp>
      <p:grpSp>
        <p:nvGrpSpPr>
          <p:cNvPr id="7" name="Grid" hidden="1"/>
          <p:cNvGrpSpPr/>
          <p:nvPr userDrawn="1"/>
        </p:nvGrpSpPr>
        <p:grpSpPr>
          <a:xfrm>
            <a:off x="-2" y="-1"/>
            <a:ext cx="12198353" cy="6858004"/>
            <a:chOff x="-2" y="-1"/>
            <a:chExt cx="12198353"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2670173"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6200775" y="1252538"/>
            <a:ext cx="5592763" cy="4795837"/>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Tree>
    <p:extLst>
      <p:ext uri="{BB962C8B-B14F-4D97-AF65-F5344CB8AC3E}">
        <p14:creationId xmlns:p14="http://schemas.microsoft.com/office/powerpoint/2010/main" val="3682767422"/>
      </p:ext>
    </p:extLst>
  </p:cSld>
  <p:clrMapOvr>
    <a:masterClrMapping/>
  </p:clrMapOvr>
  <p:transition spd="slow">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amp; Image 25%/75%">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sp>
        <p:nvSpPr>
          <p:cNvPr id="3" name="Tijdelijke aanduiding voor verticale tekst 2"/>
          <p:cNvSpPr>
            <a:spLocks noGrp="1"/>
          </p:cNvSpPr>
          <p:nvPr>
            <p:ph type="body" orient="vert" idx="1" hasCustomPrompt="1"/>
          </p:nvPr>
        </p:nvSpPr>
        <p:spPr>
          <a:xfrm>
            <a:off x="404662" y="1252836"/>
            <a:ext cx="3534273" cy="4795836"/>
          </a:xfrm>
        </p:spPr>
        <p:txBody>
          <a:bodyPr vert="horz"/>
          <a:lstStyle/>
          <a:p>
            <a:pPr lvl="0"/>
            <a:r>
              <a:rPr lang="en-GB" noProof="0" dirty="0"/>
              <a:t>Bullet</a:t>
            </a:r>
          </a:p>
          <a:p>
            <a:pPr lvl="1"/>
            <a:r>
              <a:rPr lang="en-GB" noProof="0" dirty="0"/>
              <a:t>Sub-bullet</a:t>
            </a:r>
          </a:p>
          <a:p>
            <a:pPr lvl="2"/>
            <a:r>
              <a:rPr lang="en-GB" noProof="0" dirty="0"/>
              <a:t>Plain text</a:t>
            </a:r>
          </a:p>
          <a:p>
            <a:pPr lvl="3"/>
            <a:r>
              <a:rPr lang="en-GB" noProof="0" dirty="0"/>
              <a:t>Header dark blue</a:t>
            </a:r>
          </a:p>
          <a:p>
            <a:pPr lvl="4"/>
            <a:r>
              <a:rPr lang="en-GB" noProof="0" dirty="0"/>
              <a:t>Header light blue</a:t>
            </a:r>
          </a:p>
          <a:p>
            <a:pPr lvl="5"/>
            <a:r>
              <a:rPr lang="en-GB" noProof="0" dirty="0"/>
              <a:t>Bullet</a:t>
            </a:r>
          </a:p>
          <a:p>
            <a:pPr lvl="6"/>
            <a:r>
              <a:rPr lang="en-GB" noProof="0" dirty="0"/>
              <a:t>Sub-bullet</a:t>
            </a:r>
          </a:p>
          <a:p>
            <a:pPr lvl="7"/>
            <a:r>
              <a:rPr lang="en-GB" sz="1800" noProof="0" dirty="0"/>
              <a:t>Plain text</a:t>
            </a:r>
          </a:p>
          <a:p>
            <a:pPr lvl="8"/>
            <a:r>
              <a:rPr lang="en-GB" noProof="0" dirty="0"/>
              <a:t>Header dark blue</a:t>
            </a:r>
          </a:p>
        </p:txBody>
      </p:sp>
      <p:grpSp>
        <p:nvGrpSpPr>
          <p:cNvPr id="7" name="Grid" hidden="1"/>
          <p:cNvGrpSpPr/>
          <p:nvPr userDrawn="1"/>
        </p:nvGrpSpPr>
        <p:grpSpPr>
          <a:xfrm>
            <a:off x="-2" y="-1"/>
            <a:ext cx="12198353" cy="6858004"/>
            <a:chOff x="-2" y="-1"/>
            <a:chExt cx="12198353"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611099"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4141267" y="1252538"/>
            <a:ext cx="7652271" cy="4795837"/>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Tree>
    <p:extLst>
      <p:ext uri="{BB962C8B-B14F-4D97-AF65-F5344CB8AC3E}">
        <p14:creationId xmlns:p14="http://schemas.microsoft.com/office/powerpoint/2010/main" val="4132317621"/>
      </p:ext>
    </p:extLst>
  </p:cSld>
  <p:clrMapOvr>
    <a:masterClrMapping/>
  </p:clrMapOvr>
  <p:transition spd="slow">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 10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grpSp>
        <p:nvGrpSpPr>
          <p:cNvPr id="7" name="Grid" hidden="1"/>
          <p:cNvGrpSpPr/>
          <p:nvPr userDrawn="1"/>
        </p:nvGrpSpPr>
        <p:grpSpPr>
          <a:xfrm>
            <a:off x="-2" y="-1"/>
            <a:ext cx="12198353" cy="6858003"/>
            <a:chOff x="-2" y="-1"/>
            <a:chExt cx="12198353" cy="6858003"/>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404663" y="1252538"/>
            <a:ext cx="11388876" cy="4795837"/>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Tree>
    <p:extLst>
      <p:ext uri="{BB962C8B-B14F-4D97-AF65-F5344CB8AC3E}">
        <p14:creationId xmlns:p14="http://schemas.microsoft.com/office/powerpoint/2010/main" val="3929258224"/>
      </p:ext>
    </p:extLst>
  </p:cSld>
  <p:clrMapOvr>
    <a:masterClrMapping/>
  </p:clrMapOvr>
  <p:transition spd="slow">
    <p:wipe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amp; Image 4x">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sp>
        <p:nvSpPr>
          <p:cNvPr id="3" name="Tijdelijke aanduiding voor verticale tekst 2"/>
          <p:cNvSpPr>
            <a:spLocks noGrp="1"/>
          </p:cNvSpPr>
          <p:nvPr>
            <p:ph type="body" orient="vert" idx="1" hasCustomPrompt="1"/>
          </p:nvPr>
        </p:nvSpPr>
        <p:spPr>
          <a:xfrm>
            <a:off x="404662" y="1252836"/>
            <a:ext cx="5593347" cy="4795836"/>
          </a:xfrm>
        </p:spPr>
        <p:txBody>
          <a:bodyPr vert="horz"/>
          <a:lstStyle/>
          <a:p>
            <a:pPr lvl="0"/>
            <a:r>
              <a:rPr lang="en-GB" noProof="0" dirty="0"/>
              <a:t>Bullet</a:t>
            </a:r>
          </a:p>
          <a:p>
            <a:pPr lvl="1"/>
            <a:r>
              <a:rPr lang="en-GB" noProof="0" dirty="0"/>
              <a:t>Sub-bullet</a:t>
            </a:r>
          </a:p>
          <a:p>
            <a:pPr lvl="2"/>
            <a:r>
              <a:rPr lang="en-GB" noProof="0" dirty="0"/>
              <a:t>Plain text</a:t>
            </a:r>
          </a:p>
          <a:p>
            <a:pPr lvl="3"/>
            <a:r>
              <a:rPr lang="en-GB" noProof="0" dirty="0"/>
              <a:t>Header dark blue</a:t>
            </a:r>
          </a:p>
          <a:p>
            <a:pPr lvl="4"/>
            <a:r>
              <a:rPr lang="en-GB" noProof="0" dirty="0"/>
              <a:t>Header light blue</a:t>
            </a:r>
          </a:p>
          <a:p>
            <a:pPr lvl="5"/>
            <a:r>
              <a:rPr lang="en-GB" noProof="0" dirty="0"/>
              <a:t>Bullet</a:t>
            </a:r>
          </a:p>
          <a:p>
            <a:pPr lvl="6"/>
            <a:r>
              <a:rPr lang="en-GB" noProof="0" dirty="0"/>
              <a:t>Sub-bullet</a:t>
            </a:r>
          </a:p>
          <a:p>
            <a:pPr lvl="7"/>
            <a:r>
              <a:rPr lang="en-GB" sz="1800" noProof="0" dirty="0"/>
              <a:t>Plain text</a:t>
            </a:r>
          </a:p>
          <a:p>
            <a:pPr lvl="8"/>
            <a:r>
              <a:rPr lang="en-GB" noProof="0" dirty="0"/>
              <a:t>Header dark blue</a:t>
            </a:r>
          </a:p>
        </p:txBody>
      </p:sp>
      <p:grpSp>
        <p:nvGrpSpPr>
          <p:cNvPr id="7" name="Grid" hidden="1"/>
          <p:cNvGrpSpPr/>
          <p:nvPr userDrawn="1"/>
        </p:nvGrpSpPr>
        <p:grpSpPr>
          <a:xfrm>
            <a:off x="-2" y="-1"/>
            <a:ext cx="12218777" cy="6858004"/>
            <a:chOff x="-2" y="-1"/>
            <a:chExt cx="12218777"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2670173"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5" name="Rechthoek 14"/>
            <p:cNvSpPr/>
            <p:nvPr userDrawn="1"/>
          </p:nvSpPr>
          <p:spPr bwMode="auto">
            <a:xfrm rot="5400000">
              <a:off x="5568012"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6" name="Rechthoek 15"/>
            <p:cNvSpPr/>
            <p:nvPr userDrawn="1"/>
          </p:nvSpPr>
          <p:spPr bwMode="auto">
            <a:xfrm rot="10800000">
              <a:off x="5360772" y="3549589"/>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6200776" y="1252538"/>
            <a:ext cx="2695072" cy="2297049"/>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
        <p:nvSpPr>
          <p:cNvPr id="17" name="Tijdelijke aanduiding voor afbeelding 13"/>
          <p:cNvSpPr>
            <a:spLocks noGrp="1"/>
          </p:cNvSpPr>
          <p:nvPr>
            <p:ph type="pic" sz="quarter" idx="14" hasCustomPrompt="1"/>
          </p:nvPr>
        </p:nvSpPr>
        <p:spPr>
          <a:xfrm>
            <a:off x="9098614" y="1252538"/>
            <a:ext cx="2695072" cy="2297049"/>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
        <p:nvSpPr>
          <p:cNvPr id="18" name="Tijdelijke aanduiding voor afbeelding 13"/>
          <p:cNvSpPr>
            <a:spLocks noGrp="1"/>
          </p:cNvSpPr>
          <p:nvPr>
            <p:ph type="pic" sz="quarter" idx="15" hasCustomPrompt="1"/>
          </p:nvPr>
        </p:nvSpPr>
        <p:spPr>
          <a:xfrm>
            <a:off x="6200776" y="3751623"/>
            <a:ext cx="2695072" cy="2297049"/>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
        <p:nvSpPr>
          <p:cNvPr id="19" name="Tijdelijke aanduiding voor afbeelding 13"/>
          <p:cNvSpPr>
            <a:spLocks noGrp="1"/>
          </p:cNvSpPr>
          <p:nvPr>
            <p:ph type="pic" sz="quarter" idx="16" hasCustomPrompt="1"/>
          </p:nvPr>
        </p:nvSpPr>
        <p:spPr>
          <a:xfrm>
            <a:off x="9098614" y="3751623"/>
            <a:ext cx="2695072" cy="2297049"/>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Tree>
    <p:extLst>
      <p:ext uri="{BB962C8B-B14F-4D97-AF65-F5344CB8AC3E}">
        <p14:creationId xmlns:p14="http://schemas.microsoft.com/office/powerpoint/2010/main" val="3673173449"/>
      </p:ext>
    </p:extLst>
  </p:cSld>
  <p:clrMapOvr>
    <a:masterClrMapping/>
  </p:clrMapOvr>
  <p:transition spd="slow">
    <p:wipe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amp; Image 2x">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sp>
        <p:nvSpPr>
          <p:cNvPr id="3" name="Tijdelijke aanduiding voor verticale tekst 2"/>
          <p:cNvSpPr>
            <a:spLocks noGrp="1"/>
          </p:cNvSpPr>
          <p:nvPr>
            <p:ph type="body" orient="vert" idx="1" hasCustomPrompt="1"/>
          </p:nvPr>
        </p:nvSpPr>
        <p:spPr>
          <a:xfrm>
            <a:off x="404662" y="1252836"/>
            <a:ext cx="5593347" cy="4795836"/>
          </a:xfrm>
        </p:spPr>
        <p:txBody>
          <a:bodyPr vert="horz"/>
          <a:lstStyle/>
          <a:p>
            <a:pPr lvl="0"/>
            <a:r>
              <a:rPr lang="en-GB" noProof="0" dirty="0"/>
              <a:t>Bullet</a:t>
            </a:r>
          </a:p>
          <a:p>
            <a:pPr lvl="1"/>
            <a:r>
              <a:rPr lang="en-GB" noProof="0" dirty="0"/>
              <a:t>Sub-bullet</a:t>
            </a:r>
          </a:p>
          <a:p>
            <a:pPr lvl="2"/>
            <a:r>
              <a:rPr lang="en-GB" noProof="0" dirty="0"/>
              <a:t>Plain text</a:t>
            </a:r>
          </a:p>
          <a:p>
            <a:pPr lvl="3"/>
            <a:r>
              <a:rPr lang="en-GB" noProof="0" dirty="0"/>
              <a:t>Header dark blue</a:t>
            </a:r>
          </a:p>
          <a:p>
            <a:pPr lvl="4"/>
            <a:r>
              <a:rPr lang="en-GB" noProof="0" dirty="0"/>
              <a:t>Header light blue</a:t>
            </a:r>
          </a:p>
          <a:p>
            <a:pPr lvl="5"/>
            <a:r>
              <a:rPr lang="en-GB" noProof="0" dirty="0"/>
              <a:t>Bullet</a:t>
            </a:r>
          </a:p>
          <a:p>
            <a:pPr lvl="6"/>
            <a:r>
              <a:rPr lang="en-GB" noProof="0" dirty="0"/>
              <a:t>Sub-bullet</a:t>
            </a:r>
          </a:p>
          <a:p>
            <a:pPr lvl="7"/>
            <a:r>
              <a:rPr lang="en-GB" sz="1800" noProof="0" dirty="0"/>
              <a:t>Plain text</a:t>
            </a:r>
          </a:p>
          <a:p>
            <a:pPr lvl="8"/>
            <a:r>
              <a:rPr lang="en-GB" noProof="0" dirty="0"/>
              <a:t>Header dark blue</a:t>
            </a:r>
          </a:p>
        </p:txBody>
      </p:sp>
      <p:grpSp>
        <p:nvGrpSpPr>
          <p:cNvPr id="7" name="Grid" hidden="1"/>
          <p:cNvGrpSpPr/>
          <p:nvPr userDrawn="1"/>
        </p:nvGrpSpPr>
        <p:grpSpPr>
          <a:xfrm>
            <a:off x="-2" y="-1"/>
            <a:ext cx="12198353" cy="6858004"/>
            <a:chOff x="-2" y="-1"/>
            <a:chExt cx="12198353"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2670173"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5" name="Rechthoek 14"/>
            <p:cNvSpPr/>
            <p:nvPr userDrawn="1"/>
          </p:nvSpPr>
          <p:spPr bwMode="auto">
            <a:xfrm rot="5400000">
              <a:off x="5568012"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6200341" y="1252538"/>
            <a:ext cx="2695072" cy="4796134"/>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
        <p:nvSpPr>
          <p:cNvPr id="17" name="Tijdelijke aanduiding voor afbeelding 13"/>
          <p:cNvSpPr>
            <a:spLocks noGrp="1"/>
          </p:cNvSpPr>
          <p:nvPr>
            <p:ph type="pic" sz="quarter" idx="14" hasCustomPrompt="1"/>
          </p:nvPr>
        </p:nvSpPr>
        <p:spPr>
          <a:xfrm>
            <a:off x="9098179" y="1252538"/>
            <a:ext cx="2695072" cy="4796134"/>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Tree>
    <p:extLst>
      <p:ext uri="{BB962C8B-B14F-4D97-AF65-F5344CB8AC3E}">
        <p14:creationId xmlns:p14="http://schemas.microsoft.com/office/powerpoint/2010/main" val="4146982251"/>
      </p:ext>
    </p:extLst>
  </p:cSld>
  <p:clrMapOvr>
    <a:masterClrMapping/>
  </p:clrMapOvr>
  <p:transition spd="slow">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404662" y="404664"/>
            <a:ext cx="11389024" cy="432048"/>
          </a:xfrm>
          <a:prstGeom prst="rect">
            <a:avLst/>
          </a:prstGeom>
        </p:spPr>
        <p:txBody>
          <a:bodyPr vert="horz" lIns="0" tIns="0" rIns="0" bIns="0" rtlCol="0" anchor="ctr">
            <a:noAutofit/>
          </a:bodyPr>
          <a:lstStyle/>
          <a:p>
            <a:r>
              <a:rPr lang="en-GB" noProof="0" dirty="0"/>
              <a:t>Title</a:t>
            </a:r>
          </a:p>
        </p:txBody>
      </p:sp>
      <p:sp>
        <p:nvSpPr>
          <p:cNvPr id="3" name="Tijdelijke aanduiding voor tekst 2"/>
          <p:cNvSpPr>
            <a:spLocks noGrp="1"/>
          </p:cNvSpPr>
          <p:nvPr>
            <p:ph type="body" idx="1"/>
          </p:nvPr>
        </p:nvSpPr>
        <p:spPr>
          <a:xfrm>
            <a:off x="404662" y="1252836"/>
            <a:ext cx="11389023" cy="4795836"/>
          </a:xfrm>
          <a:prstGeom prst="rect">
            <a:avLst/>
          </a:prstGeom>
        </p:spPr>
        <p:txBody>
          <a:bodyPr vert="horz" lIns="0" tIns="0" rIns="0" bIns="0" rtlCol="0">
            <a:normAutofit/>
          </a:bodyPr>
          <a:lstStyle/>
          <a:p>
            <a:pPr lvl="0"/>
            <a:r>
              <a:rPr lang="en-GB" noProof="0" dirty="0"/>
              <a:t>Bullet</a:t>
            </a:r>
          </a:p>
          <a:p>
            <a:pPr lvl="1"/>
            <a:r>
              <a:rPr lang="en-GB" noProof="0" dirty="0"/>
              <a:t>Sub-bullet</a:t>
            </a:r>
          </a:p>
          <a:p>
            <a:pPr lvl="2"/>
            <a:r>
              <a:rPr lang="en-GB" noProof="0" dirty="0"/>
              <a:t>Plain text</a:t>
            </a:r>
          </a:p>
          <a:p>
            <a:pPr lvl="3"/>
            <a:r>
              <a:rPr lang="en-GB" noProof="0" dirty="0"/>
              <a:t>Header dark blue</a:t>
            </a:r>
          </a:p>
          <a:p>
            <a:pPr lvl="4"/>
            <a:r>
              <a:rPr lang="en-GB" noProof="0" dirty="0"/>
              <a:t>Header light blue</a:t>
            </a:r>
          </a:p>
          <a:p>
            <a:pPr lvl="5"/>
            <a:r>
              <a:rPr lang="en-GB" noProof="0" dirty="0"/>
              <a:t>Bullet</a:t>
            </a:r>
          </a:p>
          <a:p>
            <a:pPr lvl="6"/>
            <a:r>
              <a:rPr lang="en-GB" noProof="0" dirty="0"/>
              <a:t>Sub-bullet</a:t>
            </a:r>
          </a:p>
          <a:p>
            <a:pPr lvl="7"/>
            <a:r>
              <a:rPr lang="en-GB" sz="1800" noProof="0" dirty="0"/>
              <a:t>Plain text</a:t>
            </a:r>
          </a:p>
          <a:p>
            <a:pPr lvl="8"/>
            <a:r>
              <a:rPr lang="en-GB" noProof="0" dirty="0"/>
              <a:t>Header dark blue</a:t>
            </a:r>
          </a:p>
        </p:txBody>
      </p:sp>
      <p:grpSp>
        <p:nvGrpSpPr>
          <p:cNvPr id="11" name="Grid" hidden="1"/>
          <p:cNvGrpSpPr/>
          <p:nvPr userDrawn="1"/>
        </p:nvGrpSpPr>
        <p:grpSpPr>
          <a:xfrm>
            <a:off x="-2" y="-1"/>
            <a:ext cx="12198353" cy="6858003"/>
            <a:chOff x="-2" y="-1"/>
            <a:chExt cx="12198353" cy="6858003"/>
          </a:xfrm>
        </p:grpSpPr>
        <p:sp>
          <p:nvSpPr>
            <p:cNvPr id="7" name="Rechthoek 6"/>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8" name="Rechthoek 7"/>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9" name="Rechthoek 8"/>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2" name="Rechthoek 11"/>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grpSp>
      <p:sp>
        <p:nvSpPr>
          <p:cNvPr id="20" name="Rechthoek 19"/>
          <p:cNvSpPr/>
          <p:nvPr userDrawn="1"/>
        </p:nvSpPr>
        <p:spPr bwMode="auto">
          <a:xfrm>
            <a:off x="0" y="6453336"/>
            <a:ext cx="12198350" cy="404664"/>
          </a:xfrm>
          <a:prstGeom prst="rect">
            <a:avLst/>
          </a:prstGeom>
          <a:solidFill>
            <a:schemeClr val="bg2"/>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en-GB" sz="2000" b="0" i="0" u="none" strike="noStrike" cap="none" normalizeH="0" baseline="0" noProof="0" dirty="0">
              <a:ln>
                <a:noFill/>
              </a:ln>
              <a:solidFill>
                <a:schemeClr val="bg1"/>
              </a:solidFill>
              <a:effectLst/>
              <a:latin typeface="Minion" pitchFamily="2" charset="0"/>
            </a:endParaRPr>
          </a:p>
        </p:txBody>
      </p:sp>
      <p:pic>
        <p:nvPicPr>
          <p:cNvPr id="14" name="Picture 13"/>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404662" y="6543376"/>
            <a:ext cx="3588750" cy="270000"/>
          </a:xfrm>
          <a:prstGeom prst="rect">
            <a:avLst/>
          </a:prstGeom>
        </p:spPr>
      </p:pic>
    </p:spTree>
    <p:extLst>
      <p:ext uri="{BB962C8B-B14F-4D97-AF65-F5344CB8AC3E}">
        <p14:creationId xmlns:p14="http://schemas.microsoft.com/office/powerpoint/2010/main" val="3839803590"/>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58" r:id="rId3"/>
    <p:sldLayoutId id="2147483665" r:id="rId4"/>
    <p:sldLayoutId id="2147483661" r:id="rId5"/>
    <p:sldLayoutId id="2147483664" r:id="rId6"/>
    <p:sldLayoutId id="2147483666" r:id="rId7"/>
    <p:sldLayoutId id="2147483662" r:id="rId8"/>
    <p:sldLayoutId id="2147483663" r:id="rId9"/>
    <p:sldLayoutId id="2147483667" r:id="rId10"/>
    <p:sldLayoutId id="2147483668" r:id="rId11"/>
    <p:sldLayoutId id="2147483670" r:id="rId12"/>
  </p:sldLayoutIdLst>
  <p:hf hdr="0" ftr="0" dt="0"/>
  <p:txStyles>
    <p:titleStyle>
      <a:lvl1pPr algn="l" defTabSz="914400" rtl="0" eaLnBrk="1" latinLnBrk="0" hangingPunct="1">
        <a:spcBef>
          <a:spcPct val="0"/>
        </a:spcBef>
        <a:buNone/>
        <a:defRPr sz="4000" b="1" i="0" kern="1200">
          <a:solidFill>
            <a:schemeClr val="bg2"/>
          </a:solidFill>
          <a:latin typeface="+mj-lt"/>
          <a:ea typeface="+mj-ea"/>
          <a:cs typeface="+mj-cs"/>
        </a:defRPr>
      </a:lvl1pPr>
    </p:titleStyle>
    <p:bodyStyle>
      <a:lvl1pPr marL="180975" indent="-180975" algn="l" defTabSz="914400" rtl="0" eaLnBrk="1" latinLnBrk="0" hangingPunct="1">
        <a:lnSpc>
          <a:spcPct val="90000"/>
        </a:lnSpc>
        <a:spcBef>
          <a:spcPts val="600"/>
        </a:spcBef>
        <a:spcAft>
          <a:spcPts val="600"/>
        </a:spcAft>
        <a:buClr>
          <a:schemeClr val="bg2"/>
        </a:buClr>
        <a:buFont typeface="Arial" panose="020B0604020202020204" pitchFamily="34" charset="0"/>
        <a:buChar char="•"/>
        <a:defRPr sz="1800" kern="1200">
          <a:solidFill>
            <a:schemeClr val="bg2"/>
          </a:solidFill>
          <a:latin typeface="+mn-lt"/>
          <a:ea typeface="+mn-ea"/>
          <a:cs typeface="+mn-cs"/>
        </a:defRPr>
      </a:lvl1pPr>
      <a:lvl2pPr marL="361950" indent="-180975" algn="l" defTabSz="914400" rtl="0" eaLnBrk="1" latinLnBrk="0" hangingPunct="1">
        <a:lnSpc>
          <a:spcPct val="90000"/>
        </a:lnSpc>
        <a:spcBef>
          <a:spcPts val="600"/>
        </a:spcBef>
        <a:spcAft>
          <a:spcPts val="600"/>
        </a:spcAft>
        <a:buClr>
          <a:schemeClr val="bg2"/>
        </a:buClr>
        <a:buFont typeface="Arial" panose="020B0604020202020204" pitchFamily="34" charset="0"/>
        <a:buChar char="-"/>
        <a:defRPr sz="1600" kern="1200">
          <a:solidFill>
            <a:schemeClr val="bg2"/>
          </a:solidFill>
          <a:latin typeface="+mn-lt"/>
          <a:ea typeface="+mn-ea"/>
          <a:cs typeface="+mn-cs"/>
        </a:defRPr>
      </a:lvl2pPr>
      <a:lvl3pPr marL="0" indent="0" algn="l" defTabSz="914400" rtl="0" eaLnBrk="1" latinLnBrk="0" hangingPunct="1">
        <a:lnSpc>
          <a:spcPct val="90000"/>
        </a:lnSpc>
        <a:spcBef>
          <a:spcPts val="600"/>
        </a:spcBef>
        <a:spcAft>
          <a:spcPts val="600"/>
        </a:spcAft>
        <a:buFont typeface="Arial" panose="020B0604020202020204" pitchFamily="34" charset="0"/>
        <a:buNone/>
        <a:defRPr sz="1800" kern="1200">
          <a:solidFill>
            <a:schemeClr val="bg2"/>
          </a:solidFill>
          <a:latin typeface="+mn-lt"/>
          <a:ea typeface="+mn-ea"/>
          <a:cs typeface="+mn-cs"/>
        </a:defRPr>
      </a:lvl3pPr>
      <a:lvl4pPr marL="0" indent="0" algn="l" defTabSz="914400" rtl="0" eaLnBrk="1" latinLnBrk="0" hangingPunct="1">
        <a:lnSpc>
          <a:spcPct val="90000"/>
        </a:lnSpc>
        <a:spcBef>
          <a:spcPts val="600"/>
        </a:spcBef>
        <a:spcAft>
          <a:spcPts val="600"/>
        </a:spcAft>
        <a:buFont typeface="Arial" panose="020B0604020202020204" pitchFamily="34" charset="0"/>
        <a:buNone/>
        <a:defRPr sz="1800" b="1" kern="1200">
          <a:solidFill>
            <a:schemeClr val="bg2"/>
          </a:solidFill>
          <a:latin typeface="+mn-lt"/>
          <a:ea typeface="+mn-ea"/>
          <a:cs typeface="+mn-cs"/>
        </a:defRPr>
      </a:lvl4pPr>
      <a:lvl5pPr marL="0" indent="0" algn="l" defTabSz="914400" rtl="0" eaLnBrk="1" latinLnBrk="0" hangingPunct="1">
        <a:lnSpc>
          <a:spcPct val="90000"/>
        </a:lnSpc>
        <a:spcBef>
          <a:spcPts val="600"/>
        </a:spcBef>
        <a:spcAft>
          <a:spcPts val="600"/>
        </a:spcAft>
        <a:buFont typeface="Arial" panose="020B0604020202020204" pitchFamily="34" charset="0"/>
        <a:buNone/>
        <a:defRPr sz="1800" b="1" kern="1200" baseline="0">
          <a:solidFill>
            <a:schemeClr val="tx2"/>
          </a:solidFill>
          <a:latin typeface="+mn-lt"/>
          <a:ea typeface="+mn-ea"/>
          <a:cs typeface="+mn-cs"/>
        </a:defRPr>
      </a:lvl5pPr>
      <a:lvl6pPr marL="180975" indent="-180975" algn="l" defTabSz="914400" rtl="0" eaLnBrk="1" latinLnBrk="0" hangingPunct="1">
        <a:lnSpc>
          <a:spcPct val="90000"/>
        </a:lnSpc>
        <a:spcBef>
          <a:spcPts val="600"/>
        </a:spcBef>
        <a:spcAft>
          <a:spcPts val="600"/>
        </a:spcAft>
        <a:buClr>
          <a:schemeClr val="bg2"/>
        </a:buClr>
        <a:buFont typeface="Arial" panose="020B0604020202020204" pitchFamily="34" charset="0"/>
        <a:buChar char="•"/>
        <a:defRPr sz="1800" kern="1200">
          <a:solidFill>
            <a:schemeClr val="bg2"/>
          </a:solidFill>
          <a:latin typeface="+mn-lt"/>
          <a:ea typeface="+mn-ea"/>
          <a:cs typeface="+mn-cs"/>
        </a:defRPr>
      </a:lvl6pPr>
      <a:lvl7pPr marL="361950" indent="-180975" algn="l" defTabSz="914400" rtl="0" eaLnBrk="1" latinLnBrk="0" hangingPunct="1">
        <a:lnSpc>
          <a:spcPct val="90000"/>
        </a:lnSpc>
        <a:spcBef>
          <a:spcPts val="600"/>
        </a:spcBef>
        <a:spcAft>
          <a:spcPts val="600"/>
        </a:spcAft>
        <a:buClr>
          <a:schemeClr val="bg2"/>
        </a:buClr>
        <a:buFont typeface="Arial" panose="020B0604020202020204" pitchFamily="34" charset="0"/>
        <a:buChar char="-"/>
        <a:defRPr sz="1600" kern="1200">
          <a:solidFill>
            <a:schemeClr val="bg2"/>
          </a:solidFill>
          <a:latin typeface="+mn-lt"/>
          <a:ea typeface="+mn-ea"/>
          <a:cs typeface="+mn-cs"/>
        </a:defRPr>
      </a:lvl7pPr>
      <a:lvl8pPr marL="0" indent="0" algn="l" defTabSz="914400" rtl="0" eaLnBrk="1" latinLnBrk="0" hangingPunct="1">
        <a:lnSpc>
          <a:spcPct val="90000"/>
        </a:lnSpc>
        <a:spcBef>
          <a:spcPts val="600"/>
        </a:spcBef>
        <a:spcAft>
          <a:spcPts val="600"/>
        </a:spcAft>
        <a:buFont typeface="Arial" panose="020B0604020202020204" pitchFamily="34" charset="0"/>
        <a:buNone/>
        <a:defRPr sz="1600" kern="1200">
          <a:solidFill>
            <a:schemeClr val="bg2"/>
          </a:solidFill>
          <a:latin typeface="+mn-lt"/>
          <a:ea typeface="+mn-ea"/>
          <a:cs typeface="+mn-cs"/>
        </a:defRPr>
      </a:lvl8pPr>
      <a:lvl9pPr marL="0" indent="0" algn="l" defTabSz="914400" rtl="0" eaLnBrk="1" latinLnBrk="0" hangingPunct="1">
        <a:lnSpc>
          <a:spcPct val="90000"/>
        </a:lnSpc>
        <a:spcBef>
          <a:spcPts val="600"/>
        </a:spcBef>
        <a:spcAft>
          <a:spcPts val="600"/>
        </a:spcAft>
        <a:buFont typeface="Arial" panose="020B0604020202020204" pitchFamily="34" charset="0"/>
        <a:buNone/>
        <a:defRPr sz="1800" b="1" kern="1200" baseline="0">
          <a:solidFill>
            <a:schemeClr val="bg2"/>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census.gov/programs-surveys/decennial-census/decade/2020/2020-census-results.html"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hyperlink" Target="https://networkcultures.org/blog/2022/04/05/bunk-debunkers-warfakes-as-russian-war-participatory-propaganda/" TargetMode="External"/><Relationship Id="rId5" Type="http://schemas.openxmlformats.org/officeDocument/2006/relationships/hyperlink" Target="https://apps.sentinel-hub.com/eo-browser/?zoom=10&amp;lat=41.9&amp;lng=12.5&amp;themeId=DEFAULT-THEME&amp;toTime=2022-11-18T16%3A14%3A16.268Z" TargetMode="External"/><Relationship Id="rId4" Type="http://schemas.openxmlformats.org/officeDocument/2006/relationships/hyperlink" Target="https://www.marinetraffic.com/en/ais/home/centerx:-12.0/centery:25.0/zoom:4"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hyperlink" Target="https://gijn.org/series/how-they-did-it/" TargetMode="Externa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hyperlink" Target="https://fixersandjournalists.humanities.uva.nl/about/" TargetMode="Externa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www.buzzfeednews.com/article/meghara/china-new-internment-camps-xinjiang-uighurs-muslims"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www.youtube.com/watch?v=4G9S-eoLgX4"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hyperlink" Target="https://data.europa.eu/en/publications/datastories/open-source-intelligence"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hyperlink" Target="https://www.bellingcat.com/wp-content/uploads/2015/10/MH17-The-Open-Source-Evidence-EN.pdf" TargetMode="Externa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jdelijke aanduiding voor tekst 12"/>
          <p:cNvSpPr>
            <a:spLocks noGrp="1"/>
          </p:cNvSpPr>
          <p:nvPr>
            <p:ph type="body" sz="quarter" idx="13"/>
          </p:nvPr>
        </p:nvSpPr>
        <p:spPr/>
        <p:txBody>
          <a:bodyPr/>
          <a:lstStyle/>
          <a:p>
            <a:endParaRPr lang="en-US"/>
          </a:p>
        </p:txBody>
      </p:sp>
      <p:sp>
        <p:nvSpPr>
          <p:cNvPr id="12" name="Tijdelijke aanduiding voor tekst 11"/>
          <p:cNvSpPr>
            <a:spLocks noGrp="1"/>
          </p:cNvSpPr>
          <p:nvPr>
            <p:ph type="body" sz="quarter" idx="12"/>
          </p:nvPr>
        </p:nvSpPr>
        <p:spPr/>
        <p:txBody>
          <a:bodyPr/>
          <a:lstStyle/>
          <a:p>
            <a:endParaRPr lang="en-US" b="1" dirty="0"/>
          </a:p>
        </p:txBody>
      </p:sp>
      <p:sp>
        <p:nvSpPr>
          <p:cNvPr id="4" name="Titel 3"/>
          <p:cNvSpPr>
            <a:spLocks noGrp="1"/>
          </p:cNvSpPr>
          <p:nvPr>
            <p:ph type="title"/>
          </p:nvPr>
        </p:nvSpPr>
        <p:spPr/>
        <p:txBody>
          <a:bodyPr/>
          <a:lstStyle/>
          <a:p>
            <a:r>
              <a:rPr lang="nl-NL" dirty="0" err="1"/>
              <a:t>Open Source Investigation</a:t>
            </a:r>
            <a:endParaRPr lang="nl-NL" dirty="0"/>
          </a:p>
        </p:txBody>
      </p:sp>
      <p:sp>
        <p:nvSpPr>
          <p:cNvPr id="5" name="Tijdelijke aanduiding voor tekst 4"/>
          <p:cNvSpPr>
            <a:spLocks noGrp="1"/>
          </p:cNvSpPr>
          <p:nvPr>
            <p:ph type="body" sz="quarter" idx="14"/>
          </p:nvPr>
        </p:nvSpPr>
        <p:spPr/>
        <p:txBody>
          <a:bodyPr/>
          <a:lstStyle/>
          <a:p>
            <a:r>
              <a:rPr lang="nl-NL"/>
              <a:t>Tomás Dodds | Leiden</a:t>
            </a:r>
            <a:endParaRPr lang="nl-NL" dirty="0"/>
          </a:p>
        </p:txBody>
      </p:sp>
    </p:spTree>
    <p:extLst>
      <p:ext uri="{BB962C8B-B14F-4D97-AF65-F5344CB8AC3E}">
        <p14:creationId xmlns:p14="http://schemas.microsoft.com/office/powerpoint/2010/main" val="2977814846"/>
      </p:ext>
    </p:extLst>
  </p:cSld>
  <p:clrMapOvr>
    <a:masterClrMapping/>
  </p:clrMapOvr>
  <p:transition spd="slow">
    <p:wipe dir="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31A82-FB3E-C1B4-F540-13DB0CF640EE}"/>
              </a:ext>
            </a:extLst>
          </p:cNvPr>
          <p:cNvSpPr>
            <a:spLocks noGrp="1"/>
          </p:cNvSpPr>
          <p:nvPr>
            <p:ph type="title"/>
          </p:nvPr>
        </p:nvSpPr>
        <p:spPr/>
        <p:txBody>
          <a:bodyPr/>
          <a:lstStyle/>
          <a:p>
            <a:r>
              <a:rPr lang="en-US"/>
              <a:t>Thinking critically about OSINT</a:t>
            </a:r>
          </a:p>
        </p:txBody>
      </p:sp>
      <p:sp>
        <p:nvSpPr>
          <p:cNvPr id="3" name="Vertical Text Placeholder 2">
            <a:extLst>
              <a:ext uri="{FF2B5EF4-FFF2-40B4-BE49-F238E27FC236}">
                <a16:creationId xmlns:a16="http://schemas.microsoft.com/office/drawing/2014/main" id="{5C7EE3AF-98F8-F313-BB9A-3ADC0AAA7B5D}"/>
              </a:ext>
            </a:extLst>
          </p:cNvPr>
          <p:cNvSpPr>
            <a:spLocks noGrp="1"/>
          </p:cNvSpPr>
          <p:nvPr>
            <p:ph type="body" orient="vert" idx="1"/>
          </p:nvPr>
        </p:nvSpPr>
        <p:spPr/>
        <p:txBody>
          <a:bodyPr/>
          <a:lstStyle/>
          <a:p>
            <a:pPr marL="0" indent="0">
              <a:buNone/>
            </a:pPr>
            <a:r>
              <a:rPr lang="en-US" b="1"/>
              <a:t>Three things to reflect upon:</a:t>
            </a:r>
          </a:p>
          <a:p>
            <a:pPr marL="0" indent="0">
              <a:buNone/>
            </a:pPr>
            <a:r>
              <a:rPr lang="en-US"/>
              <a:t>a) Reflecting upon the role of data: The availability of </a:t>
            </a:r>
            <a:r>
              <a:rPr lang="en-US">
                <a:hlinkClick r:id="rId3"/>
              </a:rPr>
              <a:t>old</a:t>
            </a:r>
            <a:r>
              <a:rPr lang="en-US"/>
              <a:t> and </a:t>
            </a:r>
            <a:r>
              <a:rPr lang="en-US">
                <a:hlinkClick r:id="rId4"/>
              </a:rPr>
              <a:t>new data types</a:t>
            </a:r>
            <a:r>
              <a:rPr lang="en-US"/>
              <a:t>, as well </a:t>
            </a:r>
            <a:r>
              <a:rPr lang="en-US">
                <a:hlinkClick r:id="rId5"/>
              </a:rPr>
              <a:t>as new </a:t>
            </a:r>
            <a:r>
              <a:rPr lang="en-US"/>
              <a:t>and old objects to analyse them. </a:t>
            </a:r>
          </a:p>
          <a:p>
            <a:pPr marL="0" indent="0">
              <a:buNone/>
            </a:pPr>
            <a:r>
              <a:rPr lang="en-US"/>
              <a:t>b) Reflecting upon the role of methodology: New forms of truth production, with its good and </a:t>
            </a:r>
            <a:r>
              <a:rPr lang="en-US">
                <a:hlinkClick r:id="rId6"/>
              </a:rPr>
              <a:t>bad</a:t>
            </a:r>
            <a:r>
              <a:rPr lang="en-US"/>
              <a:t>. </a:t>
            </a:r>
          </a:p>
          <a:p>
            <a:pPr marL="0" indent="0">
              <a:buNone/>
            </a:pPr>
            <a:r>
              <a:rPr lang="en-US"/>
              <a:t>c) Reflecting upon ethics: Journalists turn to OSINT when they do not have on-the-ground access to report directly from the scene of an occurrence. </a:t>
            </a:r>
          </a:p>
          <a:p>
            <a:pPr marL="0" indent="0">
              <a:buNone/>
            </a:pPr>
            <a:endParaRPr lang="en-US"/>
          </a:p>
        </p:txBody>
      </p:sp>
      <p:sp>
        <p:nvSpPr>
          <p:cNvPr id="4" name="Slide Number Placeholder 3">
            <a:extLst>
              <a:ext uri="{FF2B5EF4-FFF2-40B4-BE49-F238E27FC236}">
                <a16:creationId xmlns:a16="http://schemas.microsoft.com/office/drawing/2014/main" id="{EEDBC2CE-AE3C-F7B6-5031-478676F57541}"/>
              </a:ext>
            </a:extLst>
          </p:cNvPr>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9</a:t>
            </a:fld>
            <a:endParaRPr lang="nl-NL"/>
          </a:p>
        </p:txBody>
      </p:sp>
    </p:spTree>
    <p:extLst>
      <p:ext uri="{BB962C8B-B14F-4D97-AF65-F5344CB8AC3E}">
        <p14:creationId xmlns:p14="http://schemas.microsoft.com/office/powerpoint/2010/main" val="699909623"/>
      </p:ext>
    </p:extLst>
  </p:cSld>
  <p:clrMapOvr>
    <a:masterClrMapping/>
  </p:clrMapOvr>
  <p:transition spd="slow">
    <p:wipe dir="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BD678-7189-A704-D5D2-F8D250949822}"/>
              </a:ext>
            </a:extLst>
          </p:cNvPr>
          <p:cNvSpPr>
            <a:spLocks noGrp="1"/>
          </p:cNvSpPr>
          <p:nvPr>
            <p:ph type="title"/>
          </p:nvPr>
        </p:nvSpPr>
        <p:spPr>
          <a:xfrm>
            <a:off x="404662" y="404663"/>
            <a:ext cx="11389024" cy="1087735"/>
          </a:xfrm>
        </p:spPr>
        <p:txBody>
          <a:bodyPr/>
          <a:lstStyle/>
          <a:p>
            <a:r>
              <a:rPr lang="en-US"/>
              <a:t>The role of data (new sources and the pretension of objectivity)</a:t>
            </a:r>
          </a:p>
        </p:txBody>
      </p:sp>
      <p:sp>
        <p:nvSpPr>
          <p:cNvPr id="3" name="Vertical Text Placeholder 2">
            <a:extLst>
              <a:ext uri="{FF2B5EF4-FFF2-40B4-BE49-F238E27FC236}">
                <a16:creationId xmlns:a16="http://schemas.microsoft.com/office/drawing/2014/main" id="{EFD5E552-86F0-C91C-9739-AB6EDC043EF2}"/>
              </a:ext>
            </a:extLst>
          </p:cNvPr>
          <p:cNvSpPr>
            <a:spLocks noGrp="1"/>
          </p:cNvSpPr>
          <p:nvPr>
            <p:ph type="body" orient="vert" idx="1"/>
          </p:nvPr>
        </p:nvSpPr>
        <p:spPr>
          <a:xfrm>
            <a:off x="404662" y="1916832"/>
            <a:ext cx="11389023" cy="4131840"/>
          </a:xfrm>
        </p:spPr>
        <p:txBody>
          <a:bodyPr/>
          <a:lstStyle/>
          <a:p>
            <a:pPr marL="0" indent="0">
              <a:buNone/>
            </a:pPr>
            <a:r>
              <a:rPr lang="en-US" b="1"/>
              <a:t>Before: </a:t>
            </a:r>
          </a:p>
          <a:p>
            <a:r>
              <a:rPr lang="en-US"/>
              <a:t>Under the influence of prominent human rights NGOs, fact-finding became specialized on witness interviewing, often </a:t>
            </a:r>
            <a:r>
              <a:rPr lang="en-US" b="1"/>
              <a:t>with or through known sources with established credibility</a:t>
            </a:r>
            <a:r>
              <a:rPr lang="en-US"/>
              <a:t>. </a:t>
            </a:r>
          </a:p>
          <a:p>
            <a:r>
              <a:rPr lang="en-US"/>
              <a:t>Early fact-finding involved select diplomats and legal experts conducting field visits and reporting their findings to intergovernmental organizations like the United Nations </a:t>
            </a:r>
          </a:p>
          <a:p>
            <a:endParaRPr lang="en-US"/>
          </a:p>
        </p:txBody>
      </p:sp>
      <p:sp>
        <p:nvSpPr>
          <p:cNvPr id="4" name="Slide Number Placeholder 3">
            <a:extLst>
              <a:ext uri="{FF2B5EF4-FFF2-40B4-BE49-F238E27FC236}">
                <a16:creationId xmlns:a16="http://schemas.microsoft.com/office/drawing/2014/main" id="{DD7F622A-15A6-A3D9-AA77-8AE84D4D4CAC}"/>
              </a:ext>
            </a:extLst>
          </p:cNvPr>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10</a:t>
            </a:fld>
            <a:endParaRPr lang="nl-NL"/>
          </a:p>
        </p:txBody>
      </p:sp>
    </p:spTree>
    <p:extLst>
      <p:ext uri="{BB962C8B-B14F-4D97-AF65-F5344CB8AC3E}">
        <p14:creationId xmlns:p14="http://schemas.microsoft.com/office/powerpoint/2010/main" val="120696900"/>
      </p:ext>
    </p:extLst>
  </p:cSld>
  <p:clrMapOvr>
    <a:masterClrMapping/>
  </p:clrMapOvr>
  <p:transition spd="slow">
    <p:wipe dir="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BD678-7189-A704-D5D2-F8D250949822}"/>
              </a:ext>
            </a:extLst>
          </p:cNvPr>
          <p:cNvSpPr>
            <a:spLocks noGrp="1"/>
          </p:cNvSpPr>
          <p:nvPr>
            <p:ph type="title"/>
          </p:nvPr>
        </p:nvSpPr>
        <p:spPr>
          <a:xfrm>
            <a:off x="404662" y="404663"/>
            <a:ext cx="11389024" cy="1087735"/>
          </a:xfrm>
        </p:spPr>
        <p:txBody>
          <a:bodyPr/>
          <a:lstStyle/>
          <a:p>
            <a:r>
              <a:rPr lang="en-US"/>
              <a:t>The role of data (new sources and the pretension of objectivity)</a:t>
            </a:r>
          </a:p>
        </p:txBody>
      </p:sp>
      <p:sp>
        <p:nvSpPr>
          <p:cNvPr id="3" name="Vertical Text Placeholder 2">
            <a:extLst>
              <a:ext uri="{FF2B5EF4-FFF2-40B4-BE49-F238E27FC236}">
                <a16:creationId xmlns:a16="http://schemas.microsoft.com/office/drawing/2014/main" id="{EFD5E552-86F0-C91C-9739-AB6EDC043EF2}"/>
              </a:ext>
            </a:extLst>
          </p:cNvPr>
          <p:cNvSpPr>
            <a:spLocks noGrp="1"/>
          </p:cNvSpPr>
          <p:nvPr>
            <p:ph type="body" orient="vert" idx="1"/>
          </p:nvPr>
        </p:nvSpPr>
        <p:spPr>
          <a:xfrm>
            <a:off x="404662" y="1916832"/>
            <a:ext cx="11389023" cy="4131840"/>
          </a:xfrm>
        </p:spPr>
        <p:txBody>
          <a:bodyPr/>
          <a:lstStyle/>
          <a:p>
            <a:pPr marL="0" indent="0">
              <a:buNone/>
            </a:pPr>
            <a:r>
              <a:rPr lang="en-US" b="1"/>
              <a:t>Now: </a:t>
            </a:r>
          </a:p>
          <a:p>
            <a:r>
              <a:rPr lang="en-US"/>
              <a:t>The rise of new technologies in human rights fact-finding has allowed for the participation of new actors in the form of civilian witnesses and analysts. </a:t>
            </a:r>
          </a:p>
          <a:p>
            <a:r>
              <a:rPr lang="en-US"/>
              <a:t>It also requires the participation of others in the form of </a:t>
            </a:r>
            <a:r>
              <a:rPr lang="en-US" b="1"/>
              <a:t>technologists and machine processes</a:t>
            </a:r>
            <a:r>
              <a:rPr lang="en-US"/>
              <a:t>. </a:t>
            </a:r>
          </a:p>
          <a:p>
            <a:r>
              <a:rPr lang="en-US"/>
              <a:t>These new actors bring with them not only </a:t>
            </a:r>
            <a:r>
              <a:rPr lang="en-US" b="1"/>
              <a:t>new data and new methods</a:t>
            </a:r>
            <a:r>
              <a:rPr lang="en-US"/>
              <a:t>, but also new norms about what human rights knowledge should be. </a:t>
            </a:r>
          </a:p>
          <a:p>
            <a:r>
              <a:rPr lang="en-US"/>
              <a:t>This democratization demanded the creation of robust and transparent methodologies. </a:t>
            </a:r>
          </a:p>
          <a:p>
            <a:endParaRPr lang="en-US"/>
          </a:p>
        </p:txBody>
      </p:sp>
      <p:sp>
        <p:nvSpPr>
          <p:cNvPr id="4" name="Slide Number Placeholder 3">
            <a:extLst>
              <a:ext uri="{FF2B5EF4-FFF2-40B4-BE49-F238E27FC236}">
                <a16:creationId xmlns:a16="http://schemas.microsoft.com/office/drawing/2014/main" id="{DD7F622A-15A6-A3D9-AA77-8AE84D4D4CAC}"/>
              </a:ext>
            </a:extLst>
          </p:cNvPr>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11</a:t>
            </a:fld>
            <a:endParaRPr lang="nl-NL"/>
          </a:p>
        </p:txBody>
      </p:sp>
    </p:spTree>
    <p:extLst>
      <p:ext uri="{BB962C8B-B14F-4D97-AF65-F5344CB8AC3E}">
        <p14:creationId xmlns:p14="http://schemas.microsoft.com/office/powerpoint/2010/main" val="5252580"/>
      </p:ext>
    </p:extLst>
  </p:cSld>
  <p:clrMapOvr>
    <a:masterClrMapping/>
  </p:clrMapOvr>
  <p:transition spd="slow">
    <p:wipe dir="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BD678-7189-A704-D5D2-F8D250949822}"/>
              </a:ext>
            </a:extLst>
          </p:cNvPr>
          <p:cNvSpPr>
            <a:spLocks noGrp="1"/>
          </p:cNvSpPr>
          <p:nvPr>
            <p:ph type="title"/>
          </p:nvPr>
        </p:nvSpPr>
        <p:spPr>
          <a:xfrm>
            <a:off x="404662" y="404663"/>
            <a:ext cx="11389024" cy="1087735"/>
          </a:xfrm>
        </p:spPr>
        <p:txBody>
          <a:bodyPr/>
          <a:lstStyle/>
          <a:p>
            <a:r>
              <a:rPr lang="en-US"/>
              <a:t>The role of data (new sources and the pretension of objectivity)</a:t>
            </a:r>
          </a:p>
        </p:txBody>
      </p:sp>
      <p:sp>
        <p:nvSpPr>
          <p:cNvPr id="3" name="Vertical Text Placeholder 2">
            <a:extLst>
              <a:ext uri="{FF2B5EF4-FFF2-40B4-BE49-F238E27FC236}">
                <a16:creationId xmlns:a16="http://schemas.microsoft.com/office/drawing/2014/main" id="{EFD5E552-86F0-C91C-9739-AB6EDC043EF2}"/>
              </a:ext>
            </a:extLst>
          </p:cNvPr>
          <p:cNvSpPr>
            <a:spLocks noGrp="1"/>
          </p:cNvSpPr>
          <p:nvPr>
            <p:ph type="body" orient="vert" idx="1"/>
          </p:nvPr>
        </p:nvSpPr>
        <p:spPr>
          <a:xfrm>
            <a:off x="404662" y="1916832"/>
            <a:ext cx="11389023" cy="4131840"/>
          </a:xfrm>
        </p:spPr>
        <p:txBody>
          <a:bodyPr/>
          <a:lstStyle/>
          <a:p>
            <a:pPr marL="0" indent="0">
              <a:buNone/>
            </a:pPr>
            <a:r>
              <a:rPr lang="en-US" b="1"/>
              <a:t>A complicated consequence: </a:t>
            </a:r>
          </a:p>
          <a:p>
            <a:r>
              <a:rPr lang="en-US"/>
              <a:t>Truth is rendered visible as a technological process despite the reporters’ sophisticated approach to and understanding of verification (and OSINT in general) </a:t>
            </a:r>
            <a:r>
              <a:rPr lang="en-US" b="1"/>
              <a:t>as an interpretative practice</a:t>
            </a:r>
            <a:r>
              <a:rPr lang="en-US"/>
              <a:t>. </a:t>
            </a:r>
          </a:p>
          <a:p>
            <a:endParaRPr lang="en-US"/>
          </a:p>
        </p:txBody>
      </p:sp>
      <p:sp>
        <p:nvSpPr>
          <p:cNvPr id="4" name="Slide Number Placeholder 3">
            <a:extLst>
              <a:ext uri="{FF2B5EF4-FFF2-40B4-BE49-F238E27FC236}">
                <a16:creationId xmlns:a16="http://schemas.microsoft.com/office/drawing/2014/main" id="{DD7F622A-15A6-A3D9-AA77-8AE84D4D4CAC}"/>
              </a:ext>
            </a:extLst>
          </p:cNvPr>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12</a:t>
            </a:fld>
            <a:endParaRPr lang="nl-NL"/>
          </a:p>
        </p:txBody>
      </p:sp>
    </p:spTree>
    <p:extLst>
      <p:ext uri="{BB962C8B-B14F-4D97-AF65-F5344CB8AC3E}">
        <p14:creationId xmlns:p14="http://schemas.microsoft.com/office/powerpoint/2010/main" val="315757618"/>
      </p:ext>
    </p:extLst>
  </p:cSld>
  <p:clrMapOvr>
    <a:masterClrMapping/>
  </p:clrMapOvr>
  <p:transition spd="slow">
    <p:wipe dir="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E2895-32E7-9A2B-9B22-77DBAC7FDAE9}"/>
              </a:ext>
            </a:extLst>
          </p:cNvPr>
          <p:cNvSpPr>
            <a:spLocks noGrp="1"/>
          </p:cNvSpPr>
          <p:nvPr>
            <p:ph type="title"/>
          </p:nvPr>
        </p:nvSpPr>
        <p:spPr/>
        <p:txBody>
          <a:bodyPr/>
          <a:lstStyle/>
          <a:p>
            <a:r>
              <a:rPr lang="en-US"/>
              <a:t>From Digital Witness (Dubberley 2020)</a:t>
            </a:r>
          </a:p>
        </p:txBody>
      </p:sp>
      <p:sp>
        <p:nvSpPr>
          <p:cNvPr id="3" name="Vertical Text Placeholder 2">
            <a:extLst>
              <a:ext uri="{FF2B5EF4-FFF2-40B4-BE49-F238E27FC236}">
                <a16:creationId xmlns:a16="http://schemas.microsoft.com/office/drawing/2014/main" id="{D7EC0EB9-6FEA-7B04-6FA9-2A5E6F4A1A30}"/>
              </a:ext>
            </a:extLst>
          </p:cNvPr>
          <p:cNvSpPr>
            <a:spLocks noGrp="1"/>
          </p:cNvSpPr>
          <p:nvPr>
            <p:ph type="body" orient="vert" idx="1"/>
          </p:nvPr>
        </p:nvSpPr>
        <p:spPr/>
        <p:txBody>
          <a:bodyPr/>
          <a:lstStyle/>
          <a:p>
            <a:pPr marL="0" indent="0">
              <a:buNone/>
            </a:pPr>
            <a:endParaRPr lang="en-US"/>
          </a:p>
          <a:p>
            <a:pPr marL="0" indent="0">
              <a:buNone/>
            </a:pPr>
            <a:r>
              <a:rPr lang="en-US"/>
              <a:t>“Today, data about human rights has become increasingly accessible and is no longer solely the provenance of traditional human rights actors and experts. Advances in digital communication have provided various platforms for the collective development of new techniques to gather, contextualize, and verify data. These changes allow new actors unassociated with traditional human rights organizations, like technologists, volunteer digital verifiers, civilian witnesses, and even algorithms, to participate in the location, interpretation, verification, and promotion of human rights information and offer traditional actors new methods to apply to their work.” </a:t>
            </a:r>
          </a:p>
          <a:p>
            <a:endParaRPr lang="en-US"/>
          </a:p>
        </p:txBody>
      </p:sp>
      <p:sp>
        <p:nvSpPr>
          <p:cNvPr id="4" name="Slide Number Placeholder 3">
            <a:extLst>
              <a:ext uri="{FF2B5EF4-FFF2-40B4-BE49-F238E27FC236}">
                <a16:creationId xmlns:a16="http://schemas.microsoft.com/office/drawing/2014/main" id="{3A3E9DEA-7541-774D-3265-F8A2769FE723}"/>
              </a:ext>
            </a:extLst>
          </p:cNvPr>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13</a:t>
            </a:fld>
            <a:endParaRPr lang="nl-NL"/>
          </a:p>
        </p:txBody>
      </p:sp>
    </p:spTree>
    <p:extLst>
      <p:ext uri="{BB962C8B-B14F-4D97-AF65-F5344CB8AC3E}">
        <p14:creationId xmlns:p14="http://schemas.microsoft.com/office/powerpoint/2010/main" val="2498868864"/>
      </p:ext>
    </p:extLst>
  </p:cSld>
  <p:clrMapOvr>
    <a:masterClrMapping/>
  </p:clrMapOvr>
  <p:transition spd="slow">
    <p:wipe dir="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E2895-32E7-9A2B-9B22-77DBAC7FDAE9}"/>
              </a:ext>
            </a:extLst>
          </p:cNvPr>
          <p:cNvSpPr>
            <a:spLocks noGrp="1"/>
          </p:cNvSpPr>
          <p:nvPr>
            <p:ph type="title"/>
          </p:nvPr>
        </p:nvSpPr>
        <p:spPr/>
        <p:txBody>
          <a:bodyPr/>
          <a:lstStyle/>
          <a:p>
            <a:r>
              <a:rPr lang="en-US"/>
              <a:t>From Digital Witness (Dubberley 2020)</a:t>
            </a:r>
          </a:p>
        </p:txBody>
      </p:sp>
      <p:sp>
        <p:nvSpPr>
          <p:cNvPr id="3" name="Vertical Text Placeholder 2">
            <a:extLst>
              <a:ext uri="{FF2B5EF4-FFF2-40B4-BE49-F238E27FC236}">
                <a16:creationId xmlns:a16="http://schemas.microsoft.com/office/drawing/2014/main" id="{D7EC0EB9-6FEA-7B04-6FA9-2A5E6F4A1A30}"/>
              </a:ext>
            </a:extLst>
          </p:cNvPr>
          <p:cNvSpPr>
            <a:spLocks noGrp="1"/>
          </p:cNvSpPr>
          <p:nvPr>
            <p:ph type="body" orient="vert" idx="1"/>
          </p:nvPr>
        </p:nvSpPr>
        <p:spPr/>
        <p:txBody>
          <a:bodyPr/>
          <a:lstStyle/>
          <a:p>
            <a:endParaRPr lang="en-US"/>
          </a:p>
          <a:p>
            <a:pPr marL="0" indent="0">
              <a:buNone/>
            </a:pPr>
            <a:r>
              <a:rPr lang="en-US"/>
              <a:t>“Thus, both the “who” and the “how” of traditional expertise are shifting: Who, then, are human rights experts today, if human rights information is no longer restricted to experts with relatively exclusive access to sites of struggle? How is information properly contextualized and verified outside of traditional paradigms of known authorship and chains of custody - particularly when there’s so much more information, and so much of it is anonymous or from unknown sources?"</a:t>
            </a:r>
          </a:p>
          <a:p>
            <a:endParaRPr lang="en-US"/>
          </a:p>
        </p:txBody>
      </p:sp>
      <p:sp>
        <p:nvSpPr>
          <p:cNvPr id="4" name="Slide Number Placeholder 3">
            <a:extLst>
              <a:ext uri="{FF2B5EF4-FFF2-40B4-BE49-F238E27FC236}">
                <a16:creationId xmlns:a16="http://schemas.microsoft.com/office/drawing/2014/main" id="{3A3E9DEA-7541-774D-3265-F8A2769FE723}"/>
              </a:ext>
            </a:extLst>
          </p:cNvPr>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14</a:t>
            </a:fld>
            <a:endParaRPr lang="nl-NL"/>
          </a:p>
        </p:txBody>
      </p:sp>
    </p:spTree>
    <p:extLst>
      <p:ext uri="{BB962C8B-B14F-4D97-AF65-F5344CB8AC3E}">
        <p14:creationId xmlns:p14="http://schemas.microsoft.com/office/powerpoint/2010/main" val="1026635910"/>
      </p:ext>
    </p:extLst>
  </p:cSld>
  <p:clrMapOvr>
    <a:masterClrMapping/>
  </p:clrMapOvr>
  <p:transition spd="slow">
    <p:wipe dir="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08998-AADA-2571-441C-A6F636D5AEC5}"/>
              </a:ext>
            </a:extLst>
          </p:cNvPr>
          <p:cNvSpPr>
            <a:spLocks noGrp="1"/>
          </p:cNvSpPr>
          <p:nvPr>
            <p:ph type="title"/>
          </p:nvPr>
        </p:nvSpPr>
        <p:spPr/>
        <p:txBody>
          <a:bodyPr/>
          <a:lstStyle/>
          <a:p>
            <a:r>
              <a:rPr lang="en-US"/>
              <a:t>Reflecting upon methods</a:t>
            </a:r>
          </a:p>
        </p:txBody>
      </p:sp>
      <p:sp>
        <p:nvSpPr>
          <p:cNvPr id="3" name="Vertical Text Placeholder 2">
            <a:extLst>
              <a:ext uri="{FF2B5EF4-FFF2-40B4-BE49-F238E27FC236}">
                <a16:creationId xmlns:a16="http://schemas.microsoft.com/office/drawing/2014/main" id="{7F974159-B1EE-60BE-BA8D-DEAB5C8352C5}"/>
              </a:ext>
            </a:extLst>
          </p:cNvPr>
          <p:cNvSpPr>
            <a:spLocks noGrp="1"/>
          </p:cNvSpPr>
          <p:nvPr>
            <p:ph type="body" orient="vert" idx="1"/>
          </p:nvPr>
        </p:nvSpPr>
        <p:spPr/>
        <p:txBody>
          <a:bodyPr/>
          <a:lstStyle/>
          <a:p>
            <a:pPr marL="0" indent="0">
              <a:buNone/>
            </a:pPr>
            <a:r>
              <a:rPr lang="en-US" b="1"/>
              <a:t>Point of departure: </a:t>
            </a:r>
          </a:p>
          <a:p>
            <a:pPr marL="0" indent="0">
              <a:buNone/>
            </a:pPr>
            <a:endParaRPr lang="en-US" b="1"/>
          </a:p>
          <a:p>
            <a:r>
              <a:rPr lang="en-US"/>
              <a:t>Interpretative function is key in the transformation of information into evidence. </a:t>
            </a:r>
          </a:p>
          <a:p>
            <a:r>
              <a:rPr lang="en-US"/>
              <a:t>“If you can convince people of the authenticity of the footage and your analysis of it, and you’re triple or quadruple corroborating every point you’re making using evidence or testimony, that’s very powerful...It’s transparent, and I think that’s really important in the current climate where trust in media is being eroded.” - Malachy Browne </a:t>
            </a:r>
          </a:p>
          <a:p>
            <a:r>
              <a:rPr lang="en-US" b="1"/>
              <a:t>OSINT legitimizes people’s accounts on the ground</a:t>
            </a:r>
            <a:r>
              <a:rPr lang="en-US"/>
              <a:t>. Authenticated data are much harder to discredit than verbal or written eyewitness testimonies. </a:t>
            </a:r>
          </a:p>
          <a:p>
            <a:pPr marL="0" indent="0">
              <a:buNone/>
            </a:pPr>
            <a:endParaRPr lang="en-US"/>
          </a:p>
        </p:txBody>
      </p:sp>
      <p:sp>
        <p:nvSpPr>
          <p:cNvPr id="4" name="Slide Number Placeholder 3">
            <a:extLst>
              <a:ext uri="{FF2B5EF4-FFF2-40B4-BE49-F238E27FC236}">
                <a16:creationId xmlns:a16="http://schemas.microsoft.com/office/drawing/2014/main" id="{47271047-FA6A-36BA-FBA4-440C1C198CBD}"/>
              </a:ext>
            </a:extLst>
          </p:cNvPr>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15</a:t>
            </a:fld>
            <a:endParaRPr lang="nl-NL"/>
          </a:p>
        </p:txBody>
      </p:sp>
    </p:spTree>
    <p:extLst>
      <p:ext uri="{BB962C8B-B14F-4D97-AF65-F5344CB8AC3E}">
        <p14:creationId xmlns:p14="http://schemas.microsoft.com/office/powerpoint/2010/main" val="880417636"/>
      </p:ext>
    </p:extLst>
  </p:cSld>
  <p:clrMapOvr>
    <a:masterClrMapping/>
  </p:clrMapOvr>
  <p:transition spd="slow">
    <p:wipe dir="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08998-AADA-2571-441C-A6F636D5AEC5}"/>
              </a:ext>
            </a:extLst>
          </p:cNvPr>
          <p:cNvSpPr>
            <a:spLocks noGrp="1"/>
          </p:cNvSpPr>
          <p:nvPr>
            <p:ph type="title"/>
          </p:nvPr>
        </p:nvSpPr>
        <p:spPr/>
        <p:txBody>
          <a:bodyPr/>
          <a:lstStyle/>
          <a:p>
            <a:r>
              <a:rPr lang="en-US"/>
              <a:t>Reflecting upon methods</a:t>
            </a:r>
          </a:p>
        </p:txBody>
      </p:sp>
      <p:sp>
        <p:nvSpPr>
          <p:cNvPr id="3" name="Vertical Text Placeholder 2">
            <a:extLst>
              <a:ext uri="{FF2B5EF4-FFF2-40B4-BE49-F238E27FC236}">
                <a16:creationId xmlns:a16="http://schemas.microsoft.com/office/drawing/2014/main" id="{7F974159-B1EE-60BE-BA8D-DEAB5C8352C5}"/>
              </a:ext>
            </a:extLst>
          </p:cNvPr>
          <p:cNvSpPr>
            <a:spLocks noGrp="1"/>
          </p:cNvSpPr>
          <p:nvPr>
            <p:ph type="body" orient="vert" idx="1"/>
          </p:nvPr>
        </p:nvSpPr>
        <p:spPr/>
        <p:txBody>
          <a:bodyPr/>
          <a:lstStyle/>
          <a:p>
            <a:pPr marL="0" indent="0">
              <a:buNone/>
            </a:pPr>
            <a:r>
              <a:rPr lang="en-US" b="1"/>
              <a:t>Point of departure: </a:t>
            </a:r>
          </a:p>
          <a:p>
            <a:pPr marL="0" indent="0">
              <a:buNone/>
            </a:pPr>
            <a:endParaRPr lang="en-US" b="1"/>
          </a:p>
          <a:p>
            <a:r>
              <a:rPr lang="en-US"/>
              <a:t>Professionals (journalists, human rights investigators, intelligence gents) have authority based on their experience, proximity to witnesses, understanding of socio-political contexts, methodological expertise, and deep institutional knowledge, including familiarity with advocacy values and practices. </a:t>
            </a:r>
          </a:p>
          <a:p>
            <a:r>
              <a:rPr lang="en-US"/>
              <a:t>Civilian witnesses have the authority of authenticity and deep cultural, social and historical knowledge. </a:t>
            </a:r>
          </a:p>
          <a:p>
            <a:r>
              <a:rPr lang="en-US"/>
              <a:t>OSINT investigators invent tools and have </a:t>
            </a:r>
            <a:r>
              <a:rPr lang="en-US">
                <a:hlinkClick r:id="rId2"/>
              </a:rPr>
              <a:t>the necessary technical expertise </a:t>
            </a:r>
            <a:r>
              <a:rPr lang="en-US"/>
              <a:t>to analyze larger bodies of data in new ways. </a:t>
            </a:r>
          </a:p>
          <a:p>
            <a:pPr marL="0" indent="0">
              <a:buNone/>
            </a:pPr>
            <a:endParaRPr lang="en-US" b="1"/>
          </a:p>
        </p:txBody>
      </p:sp>
      <p:sp>
        <p:nvSpPr>
          <p:cNvPr id="4" name="Slide Number Placeholder 3">
            <a:extLst>
              <a:ext uri="{FF2B5EF4-FFF2-40B4-BE49-F238E27FC236}">
                <a16:creationId xmlns:a16="http://schemas.microsoft.com/office/drawing/2014/main" id="{47271047-FA6A-36BA-FBA4-440C1C198CBD}"/>
              </a:ext>
            </a:extLst>
          </p:cNvPr>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16</a:t>
            </a:fld>
            <a:endParaRPr lang="nl-NL"/>
          </a:p>
        </p:txBody>
      </p:sp>
    </p:spTree>
    <p:extLst>
      <p:ext uri="{BB962C8B-B14F-4D97-AF65-F5344CB8AC3E}">
        <p14:creationId xmlns:p14="http://schemas.microsoft.com/office/powerpoint/2010/main" val="109822010"/>
      </p:ext>
    </p:extLst>
  </p:cSld>
  <p:clrMapOvr>
    <a:masterClrMapping/>
  </p:clrMapOvr>
  <p:transition spd="slow">
    <p:wipe dir="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46B98-D736-10F9-D50E-808E70B11904}"/>
              </a:ext>
            </a:extLst>
          </p:cNvPr>
          <p:cNvSpPr>
            <a:spLocks noGrp="1"/>
          </p:cNvSpPr>
          <p:nvPr>
            <p:ph type="title"/>
          </p:nvPr>
        </p:nvSpPr>
        <p:spPr/>
        <p:txBody>
          <a:bodyPr/>
          <a:lstStyle/>
          <a:p>
            <a:r>
              <a:rPr lang="en-US"/>
              <a:t>Reflecting upon methods</a:t>
            </a:r>
          </a:p>
        </p:txBody>
      </p:sp>
      <p:sp>
        <p:nvSpPr>
          <p:cNvPr id="3" name="Vertical Text Placeholder 2">
            <a:extLst>
              <a:ext uri="{FF2B5EF4-FFF2-40B4-BE49-F238E27FC236}">
                <a16:creationId xmlns:a16="http://schemas.microsoft.com/office/drawing/2014/main" id="{7140FFF2-BB62-B5D9-2BCE-256D2A01EB40}"/>
              </a:ext>
            </a:extLst>
          </p:cNvPr>
          <p:cNvSpPr>
            <a:spLocks noGrp="1"/>
          </p:cNvSpPr>
          <p:nvPr>
            <p:ph type="body" orient="vert" idx="1"/>
          </p:nvPr>
        </p:nvSpPr>
        <p:spPr/>
        <p:txBody>
          <a:bodyPr/>
          <a:lstStyle/>
          <a:p>
            <a:r>
              <a:rPr lang="en-US"/>
              <a:t>Tools are developed by human actors and therefore reflect the biases and limits of their creators. (We need to remain critical to what they show and hide) </a:t>
            </a:r>
          </a:p>
          <a:p>
            <a:r>
              <a:rPr lang="en-US"/>
              <a:t>However, a techno-romantic view of machines as omniscient – and machine judgement as transparent and uncontaminated by human bias – has often buried this authorship. </a:t>
            </a:r>
          </a:p>
          <a:p>
            <a:endParaRPr lang="en-US"/>
          </a:p>
        </p:txBody>
      </p:sp>
      <p:sp>
        <p:nvSpPr>
          <p:cNvPr id="4" name="Slide Number Placeholder 3">
            <a:extLst>
              <a:ext uri="{FF2B5EF4-FFF2-40B4-BE49-F238E27FC236}">
                <a16:creationId xmlns:a16="http://schemas.microsoft.com/office/drawing/2014/main" id="{C06694FB-5C4C-90DD-6D60-CF0A03587C10}"/>
              </a:ext>
            </a:extLst>
          </p:cNvPr>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17</a:t>
            </a:fld>
            <a:endParaRPr lang="nl-NL"/>
          </a:p>
        </p:txBody>
      </p:sp>
    </p:spTree>
    <p:extLst>
      <p:ext uri="{BB962C8B-B14F-4D97-AF65-F5344CB8AC3E}">
        <p14:creationId xmlns:p14="http://schemas.microsoft.com/office/powerpoint/2010/main" val="901973706"/>
      </p:ext>
    </p:extLst>
  </p:cSld>
  <p:clrMapOvr>
    <a:masterClrMapping/>
  </p:clrMapOvr>
  <p:transition spd="slow">
    <p:wipe dir="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E2895-32E7-9A2B-9B22-77DBAC7FDAE9}"/>
              </a:ext>
            </a:extLst>
          </p:cNvPr>
          <p:cNvSpPr>
            <a:spLocks noGrp="1"/>
          </p:cNvSpPr>
          <p:nvPr>
            <p:ph type="title"/>
          </p:nvPr>
        </p:nvSpPr>
        <p:spPr/>
        <p:txBody>
          <a:bodyPr/>
          <a:lstStyle/>
          <a:p>
            <a:r>
              <a:rPr lang="en-US"/>
              <a:t>From Digital Witness (Dubberley 2020)</a:t>
            </a:r>
          </a:p>
        </p:txBody>
      </p:sp>
      <p:sp>
        <p:nvSpPr>
          <p:cNvPr id="3" name="Vertical Text Placeholder 2">
            <a:extLst>
              <a:ext uri="{FF2B5EF4-FFF2-40B4-BE49-F238E27FC236}">
                <a16:creationId xmlns:a16="http://schemas.microsoft.com/office/drawing/2014/main" id="{D7EC0EB9-6FEA-7B04-6FA9-2A5E6F4A1A30}"/>
              </a:ext>
            </a:extLst>
          </p:cNvPr>
          <p:cNvSpPr>
            <a:spLocks noGrp="1"/>
          </p:cNvSpPr>
          <p:nvPr>
            <p:ph type="body" orient="vert" idx="1"/>
          </p:nvPr>
        </p:nvSpPr>
        <p:spPr/>
        <p:txBody>
          <a:bodyPr/>
          <a:lstStyle/>
          <a:p>
            <a:pPr marL="0" indent="0">
              <a:buNone/>
            </a:pPr>
            <a:endParaRPr lang="en-US"/>
          </a:p>
          <a:p>
            <a:pPr marL="0" indent="0">
              <a:buNone/>
            </a:pPr>
            <a:r>
              <a:rPr lang="en-US"/>
              <a:t>“While a focus on methods — particularly reproducible and empiricized methods that can, in theory, be deployed by anyone to verify or challenge human rights stories — can be seen on the one hand as creating new spaces for opportunity, it can be seen on the other as undermining the value of other forms of human judgement, and thereby reducing pluralizing spaces for negotiation and ambiguity.” </a:t>
            </a:r>
          </a:p>
          <a:p>
            <a:pPr marL="0" indent="0">
              <a:buNone/>
            </a:pPr>
            <a:endParaRPr lang="en-US"/>
          </a:p>
        </p:txBody>
      </p:sp>
      <p:sp>
        <p:nvSpPr>
          <p:cNvPr id="4" name="Slide Number Placeholder 3">
            <a:extLst>
              <a:ext uri="{FF2B5EF4-FFF2-40B4-BE49-F238E27FC236}">
                <a16:creationId xmlns:a16="http://schemas.microsoft.com/office/drawing/2014/main" id="{3A3E9DEA-7541-774D-3265-F8A2769FE723}"/>
              </a:ext>
            </a:extLst>
          </p:cNvPr>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18</a:t>
            </a:fld>
            <a:endParaRPr lang="nl-NL"/>
          </a:p>
        </p:txBody>
      </p:sp>
    </p:spTree>
    <p:extLst>
      <p:ext uri="{BB962C8B-B14F-4D97-AF65-F5344CB8AC3E}">
        <p14:creationId xmlns:p14="http://schemas.microsoft.com/office/powerpoint/2010/main" val="751893703"/>
      </p:ext>
    </p:extLst>
  </p:cSld>
  <p:clrMapOvr>
    <a:masterClrMapping/>
  </p:clrMapOvr>
  <p:transition spd="slow">
    <p:wipe dir="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en-US" dirty="0"/>
              <a:t>What is Open Source Intelligence? </a:t>
            </a:r>
          </a:p>
        </p:txBody>
      </p:sp>
      <p:sp>
        <p:nvSpPr>
          <p:cNvPr id="8" name="Tijdelijke aanduiding voor verticale tekst 7"/>
          <p:cNvSpPr>
            <a:spLocks noGrp="1"/>
          </p:cNvSpPr>
          <p:nvPr>
            <p:ph type="body" orient="vert" idx="1"/>
          </p:nvPr>
        </p:nvSpPr>
        <p:spPr/>
        <p:txBody>
          <a:bodyPr/>
          <a:lstStyle/>
          <a:p>
            <a:pPr lvl="3"/>
            <a:r>
              <a:rPr lang="nl-NL" dirty="0"/>
              <a:t>OSINT is a </a:t>
            </a:r>
            <a:r>
              <a:rPr lang="nl-NL" dirty="0" err="1"/>
              <a:t>contested</a:t>
            </a:r>
            <a:r>
              <a:rPr lang="nl-NL" dirty="0"/>
              <a:t> </a:t>
            </a:r>
            <a:r>
              <a:rPr lang="nl-NL" dirty="0" err="1"/>
              <a:t>and</a:t>
            </a:r>
            <a:r>
              <a:rPr lang="nl-NL" dirty="0"/>
              <a:t> </a:t>
            </a:r>
            <a:r>
              <a:rPr lang="nl-NL" dirty="0" err="1"/>
              <a:t>moving</a:t>
            </a:r>
            <a:r>
              <a:rPr lang="nl-NL" dirty="0"/>
              <a:t> object, but:</a:t>
            </a:r>
          </a:p>
          <a:p>
            <a:pPr marL="285750" lvl="3" indent="-285750">
              <a:buFont typeface="Arial" panose="020B0604020202020204" pitchFamily="34" charset="0"/>
              <a:buChar char="•"/>
            </a:pPr>
            <a:r>
              <a:rPr lang="nl-NL" b="0" dirty="0"/>
              <a:t>Turning non-</a:t>
            </a:r>
            <a:r>
              <a:rPr lang="nl-NL" b="0" dirty="0" err="1"/>
              <a:t>classified</a:t>
            </a:r>
            <a:r>
              <a:rPr lang="nl-NL" b="0" dirty="0"/>
              <a:t> or </a:t>
            </a:r>
            <a:r>
              <a:rPr lang="nl-NL" b="0" dirty="0" err="1"/>
              <a:t>secret</a:t>
            </a:r>
            <a:r>
              <a:rPr lang="nl-NL" b="0" dirty="0"/>
              <a:t> information </a:t>
            </a:r>
            <a:r>
              <a:rPr lang="nl-NL" b="0" dirty="0" err="1"/>
              <a:t>into</a:t>
            </a:r>
            <a:r>
              <a:rPr lang="nl-NL" b="0" dirty="0"/>
              <a:t> </a:t>
            </a:r>
            <a:r>
              <a:rPr lang="nl-NL" b="0" dirty="0" err="1"/>
              <a:t>actionable</a:t>
            </a:r>
            <a:r>
              <a:rPr lang="nl-NL" b="0" dirty="0"/>
              <a:t> </a:t>
            </a:r>
            <a:r>
              <a:rPr lang="nl-NL" b="0" dirty="0" err="1"/>
              <a:t>insights</a:t>
            </a:r>
            <a:r>
              <a:rPr lang="nl-NL" b="0" dirty="0"/>
              <a:t>. </a:t>
            </a:r>
          </a:p>
          <a:p>
            <a:pPr marL="285750" lvl="3" indent="-285750">
              <a:buFont typeface="Arial" panose="020B0604020202020204" pitchFamily="34" charset="0"/>
              <a:buChar char="•"/>
            </a:pPr>
            <a:r>
              <a:rPr lang="nl-NL" b="0" dirty="0" err="1"/>
              <a:t>This</a:t>
            </a:r>
            <a:r>
              <a:rPr lang="nl-NL" b="0" dirty="0"/>
              <a:t> means </a:t>
            </a:r>
            <a:r>
              <a:rPr lang="nl-NL" b="0" dirty="0" err="1"/>
              <a:t>that</a:t>
            </a:r>
            <a:r>
              <a:rPr lang="nl-NL" b="0" dirty="0"/>
              <a:t> </a:t>
            </a:r>
            <a:r>
              <a:rPr lang="nl-NL" b="0" dirty="0" err="1"/>
              <a:t>the</a:t>
            </a:r>
            <a:r>
              <a:rPr lang="nl-NL" b="0" dirty="0"/>
              <a:t> information is </a:t>
            </a:r>
            <a:r>
              <a:rPr lang="nl-NL" b="0" dirty="0" err="1"/>
              <a:t>not</a:t>
            </a:r>
            <a:r>
              <a:rPr lang="nl-NL" b="0" dirty="0"/>
              <a:t> </a:t>
            </a:r>
            <a:r>
              <a:rPr lang="nl-NL" b="0" dirty="0" err="1"/>
              <a:t>controlled</a:t>
            </a:r>
            <a:r>
              <a:rPr lang="nl-NL" b="0" dirty="0"/>
              <a:t> </a:t>
            </a:r>
            <a:r>
              <a:rPr lang="nl-NL" b="0" dirty="0" err="1"/>
              <a:t>by</a:t>
            </a:r>
            <a:r>
              <a:rPr lang="nl-NL" b="0" dirty="0"/>
              <a:t> a </a:t>
            </a:r>
            <a:r>
              <a:rPr lang="nl-NL" b="0" dirty="0" err="1"/>
              <a:t>government</a:t>
            </a:r>
            <a:r>
              <a:rPr lang="nl-NL" b="0" dirty="0"/>
              <a:t>/company</a:t>
            </a:r>
          </a:p>
          <a:p>
            <a:pPr marL="285750" lvl="3" indent="-285750">
              <a:buFont typeface="Arial" panose="020B0604020202020204" pitchFamily="34" charset="0"/>
              <a:buChar char="•"/>
            </a:pPr>
            <a:r>
              <a:rPr lang="nl-NL" b="0" dirty="0" err="1"/>
              <a:t>This</a:t>
            </a:r>
            <a:r>
              <a:rPr lang="nl-NL" b="0" dirty="0"/>
              <a:t> means </a:t>
            </a:r>
            <a:r>
              <a:rPr lang="nl-NL" b="0" dirty="0" err="1"/>
              <a:t>that</a:t>
            </a:r>
            <a:r>
              <a:rPr lang="nl-NL" b="0" dirty="0"/>
              <a:t> the information is publicly available</a:t>
            </a:r>
          </a:p>
          <a:p>
            <a:pPr marL="285750" lvl="3" indent="-285750">
              <a:buFont typeface="Arial" panose="020B0604020202020204" pitchFamily="34" charset="0"/>
              <a:buChar char="•"/>
            </a:pPr>
            <a:endParaRPr lang="nl-NL" b="0" dirty="0"/>
          </a:p>
          <a:p>
            <a:endParaRPr lang="nl-NL" dirty="0"/>
          </a:p>
        </p:txBody>
      </p:sp>
      <p:sp>
        <p:nvSpPr>
          <p:cNvPr id="2" name="Tijdelijke aanduiding voor dianummer 1"/>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1</a:t>
            </a:fld>
            <a:endParaRPr lang="nl-NL"/>
          </a:p>
        </p:txBody>
      </p:sp>
      <p:sp>
        <p:nvSpPr>
          <p:cNvPr id="3" name="TextBox 2">
            <a:extLst>
              <a:ext uri="{FF2B5EF4-FFF2-40B4-BE49-F238E27FC236}">
                <a16:creationId xmlns:a16="http://schemas.microsoft.com/office/drawing/2014/main" id="{F7029F93-D0B4-8334-8EA9-53A043EB7067}"/>
              </a:ext>
            </a:extLst>
          </p:cNvPr>
          <p:cNvSpPr txBox="1"/>
          <p:nvPr/>
        </p:nvSpPr>
        <p:spPr>
          <a:xfrm>
            <a:off x="-6262255" y="-9448800"/>
            <a:ext cx="0" cy="0"/>
          </a:xfrm>
          <a:prstGeom prst="rect">
            <a:avLst/>
          </a:prstGeom>
          <a:noFill/>
        </p:spPr>
        <p:txBody>
          <a:bodyPr wrap="none" lIns="108000" tIns="108000" rIns="108000" bIns="108000" rtlCol="0">
            <a:noAutofit/>
          </a:bodyPr>
          <a:lstStyle/>
          <a:p>
            <a:endParaRPr lang="en-US" noProof="0" dirty="0" err="1">
              <a:solidFill>
                <a:schemeClr val="bg2"/>
              </a:solidFill>
            </a:endParaRPr>
          </a:p>
        </p:txBody>
      </p:sp>
    </p:spTree>
    <p:extLst>
      <p:ext uri="{BB962C8B-B14F-4D97-AF65-F5344CB8AC3E}">
        <p14:creationId xmlns:p14="http://schemas.microsoft.com/office/powerpoint/2010/main" val="3463413362"/>
      </p:ext>
    </p:extLst>
  </p:cSld>
  <p:clrMapOvr>
    <a:masterClrMapping/>
  </p:clrMapOvr>
  <p:transition spd="slow">
    <p:wipe dir="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40981-85BA-3030-2991-84A26F689658}"/>
              </a:ext>
            </a:extLst>
          </p:cNvPr>
          <p:cNvSpPr>
            <a:spLocks noGrp="1"/>
          </p:cNvSpPr>
          <p:nvPr>
            <p:ph type="title"/>
          </p:nvPr>
        </p:nvSpPr>
        <p:spPr/>
        <p:txBody>
          <a:bodyPr/>
          <a:lstStyle/>
          <a:p>
            <a:r>
              <a:rPr lang="en-US"/>
              <a:t>The role of ethics</a:t>
            </a:r>
          </a:p>
        </p:txBody>
      </p:sp>
      <p:sp>
        <p:nvSpPr>
          <p:cNvPr id="3" name="Vertical Text Placeholder 2">
            <a:extLst>
              <a:ext uri="{FF2B5EF4-FFF2-40B4-BE49-F238E27FC236}">
                <a16:creationId xmlns:a16="http://schemas.microsoft.com/office/drawing/2014/main" id="{6878F4AD-C78C-5C43-D44B-12089CA8D727}"/>
              </a:ext>
            </a:extLst>
          </p:cNvPr>
          <p:cNvSpPr>
            <a:spLocks noGrp="1"/>
          </p:cNvSpPr>
          <p:nvPr>
            <p:ph type="body" orient="vert" idx="1"/>
          </p:nvPr>
        </p:nvSpPr>
        <p:spPr/>
        <p:txBody>
          <a:bodyPr/>
          <a:lstStyle/>
          <a:p>
            <a:pPr marL="0" indent="0">
              <a:buNone/>
            </a:pPr>
            <a:r>
              <a:rPr lang="en-US"/>
              <a:t>Discussions of verification tend to highlight the technical aspects to build public trust. The precarious newsworkers, activists, bystanders, and victims of violence who risk their lives to provide evidence are often sidelined. </a:t>
            </a:r>
          </a:p>
          <a:p>
            <a:pPr marL="0" indent="0">
              <a:buNone/>
            </a:pPr>
            <a:r>
              <a:rPr lang="en-US"/>
              <a:t>However... </a:t>
            </a:r>
          </a:p>
          <a:p>
            <a:pPr marL="0" indent="0">
              <a:buNone/>
            </a:pPr>
            <a:r>
              <a:rPr lang="en-US"/>
              <a:t>Local knowledge </a:t>
            </a:r>
            <a:r>
              <a:rPr lang="en-US">
                <a:hlinkClick r:id="rId2"/>
              </a:rPr>
              <a:t>remains the most useful resource for verification</a:t>
            </a:r>
            <a:r>
              <a:rPr lang="en-US"/>
              <a:t>. </a:t>
            </a:r>
          </a:p>
          <a:p>
            <a:endParaRPr lang="en-US"/>
          </a:p>
        </p:txBody>
      </p:sp>
      <p:sp>
        <p:nvSpPr>
          <p:cNvPr id="4" name="Slide Number Placeholder 3">
            <a:extLst>
              <a:ext uri="{FF2B5EF4-FFF2-40B4-BE49-F238E27FC236}">
                <a16:creationId xmlns:a16="http://schemas.microsoft.com/office/drawing/2014/main" id="{E2019990-24FB-0ABC-58A5-D98C1E812663}"/>
              </a:ext>
            </a:extLst>
          </p:cNvPr>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19</a:t>
            </a:fld>
            <a:endParaRPr lang="nl-NL"/>
          </a:p>
        </p:txBody>
      </p:sp>
    </p:spTree>
    <p:extLst>
      <p:ext uri="{BB962C8B-B14F-4D97-AF65-F5344CB8AC3E}">
        <p14:creationId xmlns:p14="http://schemas.microsoft.com/office/powerpoint/2010/main" val="1339010854"/>
      </p:ext>
    </p:extLst>
  </p:cSld>
  <p:clrMapOvr>
    <a:masterClrMapping/>
  </p:clrMapOvr>
  <p:transition spd="slow">
    <p:wipe dir="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9EEAAC-D818-AD7A-A438-B4D47AE0CF45}"/>
              </a:ext>
            </a:extLst>
          </p:cNvPr>
          <p:cNvSpPr>
            <a:spLocks noGrp="1"/>
          </p:cNvSpPr>
          <p:nvPr>
            <p:ph type="title"/>
          </p:nvPr>
        </p:nvSpPr>
        <p:spPr/>
        <p:txBody>
          <a:bodyPr/>
          <a:lstStyle/>
          <a:p>
            <a:r>
              <a:rPr lang="en-US"/>
              <a:t>Some examples</a:t>
            </a:r>
          </a:p>
        </p:txBody>
      </p:sp>
      <p:sp>
        <p:nvSpPr>
          <p:cNvPr id="4" name="Slide Number Placeholder 3">
            <a:extLst>
              <a:ext uri="{FF2B5EF4-FFF2-40B4-BE49-F238E27FC236}">
                <a16:creationId xmlns:a16="http://schemas.microsoft.com/office/drawing/2014/main" id="{46EA4911-D476-79F2-E441-FB80F4E49E50}"/>
              </a:ext>
            </a:extLst>
          </p:cNvPr>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20</a:t>
            </a:fld>
            <a:endParaRPr lang="nl-NL"/>
          </a:p>
        </p:txBody>
      </p:sp>
      <p:pic>
        <p:nvPicPr>
          <p:cNvPr id="5" name="Picture 4">
            <a:hlinkClick r:id="rId3"/>
            <a:extLst>
              <a:ext uri="{FF2B5EF4-FFF2-40B4-BE49-F238E27FC236}">
                <a16:creationId xmlns:a16="http://schemas.microsoft.com/office/drawing/2014/main" id="{A8FC5F50-7947-0B84-BBAE-FF75846D669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12974" y="1783342"/>
            <a:ext cx="7772400" cy="3291316"/>
          </a:xfrm>
          <a:prstGeom prst="rect">
            <a:avLst/>
          </a:prstGeom>
        </p:spPr>
      </p:pic>
    </p:spTree>
    <p:extLst>
      <p:ext uri="{BB962C8B-B14F-4D97-AF65-F5344CB8AC3E}">
        <p14:creationId xmlns:p14="http://schemas.microsoft.com/office/powerpoint/2010/main" val="911384428"/>
      </p:ext>
    </p:extLst>
  </p:cSld>
  <p:clrMapOvr>
    <a:masterClrMapping/>
  </p:clrMapOvr>
  <p:transition spd="slow">
    <p:wipe dir="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jdelijke aanduiding voor tekst 12"/>
          <p:cNvSpPr>
            <a:spLocks noGrp="1"/>
          </p:cNvSpPr>
          <p:nvPr>
            <p:ph type="body" sz="quarter" idx="13"/>
          </p:nvPr>
        </p:nvSpPr>
        <p:spPr/>
        <p:txBody>
          <a:bodyPr/>
          <a:lstStyle/>
          <a:p>
            <a:endParaRPr lang="en-US"/>
          </a:p>
        </p:txBody>
      </p:sp>
      <p:sp>
        <p:nvSpPr>
          <p:cNvPr id="12" name="Tijdelijke aanduiding voor tekst 11"/>
          <p:cNvSpPr>
            <a:spLocks noGrp="1"/>
          </p:cNvSpPr>
          <p:nvPr>
            <p:ph type="body" sz="quarter" idx="12"/>
          </p:nvPr>
        </p:nvSpPr>
        <p:spPr/>
        <p:txBody>
          <a:bodyPr/>
          <a:lstStyle/>
          <a:p>
            <a:endParaRPr lang="en-US" b="1" dirty="0"/>
          </a:p>
        </p:txBody>
      </p:sp>
      <p:sp>
        <p:nvSpPr>
          <p:cNvPr id="4" name="Titel 3"/>
          <p:cNvSpPr>
            <a:spLocks noGrp="1"/>
          </p:cNvSpPr>
          <p:nvPr>
            <p:ph type="title"/>
          </p:nvPr>
        </p:nvSpPr>
        <p:spPr/>
        <p:txBody>
          <a:bodyPr/>
          <a:lstStyle/>
          <a:p>
            <a:r>
              <a:rPr lang="nl-NL" dirty="0" err="1"/>
              <a:t>Open Source Investigation</a:t>
            </a:r>
            <a:endParaRPr lang="nl-NL" dirty="0"/>
          </a:p>
        </p:txBody>
      </p:sp>
      <p:sp>
        <p:nvSpPr>
          <p:cNvPr id="5" name="Tijdelijke aanduiding voor tekst 4"/>
          <p:cNvSpPr>
            <a:spLocks noGrp="1"/>
          </p:cNvSpPr>
          <p:nvPr>
            <p:ph type="body" sz="quarter" idx="14"/>
          </p:nvPr>
        </p:nvSpPr>
        <p:spPr/>
        <p:txBody>
          <a:bodyPr/>
          <a:lstStyle/>
          <a:p>
            <a:r>
              <a:rPr lang="nl-NL"/>
              <a:t>Tomás Dodds | Leiden</a:t>
            </a:r>
            <a:endParaRPr lang="nl-NL" dirty="0"/>
          </a:p>
        </p:txBody>
      </p:sp>
    </p:spTree>
    <p:extLst>
      <p:ext uri="{BB962C8B-B14F-4D97-AF65-F5344CB8AC3E}">
        <p14:creationId xmlns:p14="http://schemas.microsoft.com/office/powerpoint/2010/main" val="3444306431"/>
      </p:ext>
    </p:extLst>
  </p:cSld>
  <p:clrMapOvr>
    <a:masterClrMapping/>
  </p:clrMapOvr>
  <p:transition spd="slow">
    <p:wipe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p:txBody>
          <a:bodyPr/>
          <a:lstStyle/>
          <a:p>
            <a:r>
              <a:rPr lang="nl-NL" err="1"/>
              <a:t>What is Open Source Intelligence? </a:t>
            </a:r>
            <a:endParaRPr lang="nl-NL"/>
          </a:p>
        </p:txBody>
      </p:sp>
      <p:sp>
        <p:nvSpPr>
          <p:cNvPr id="7" name="Tijdelijke aanduiding voor verticale tekst 6"/>
          <p:cNvSpPr>
            <a:spLocks noGrp="1"/>
          </p:cNvSpPr>
          <p:nvPr>
            <p:ph type="body" orient="vert" idx="1"/>
          </p:nvPr>
        </p:nvSpPr>
        <p:spPr>
          <a:xfrm>
            <a:off x="404662" y="1859831"/>
            <a:ext cx="7926761" cy="4795836"/>
          </a:xfrm>
        </p:spPr>
        <p:txBody>
          <a:bodyPr/>
          <a:lstStyle/>
          <a:p>
            <a:pPr lvl="3"/>
            <a:r>
              <a:rPr lang="nl-NL" dirty="0" err="1"/>
              <a:t>The information is publicly available:</a:t>
            </a:r>
            <a:endParaRPr lang="nl-NL" dirty="0"/>
          </a:p>
          <a:p>
            <a:pPr lvl="2"/>
            <a:r>
              <a:rPr lang="nl-NL" dirty="0"/>
              <a:t>”Open-source investigation is reporting but using any kind of openly available source. So, think of a Facebook post or a tweet, a YouTube video, or just a database – anything you can find online, openly, and for free”</a:t>
            </a:r>
          </a:p>
          <a:p>
            <a:pPr lvl="2"/>
            <a:r>
              <a:rPr lang="nl-NL" dirty="0"/>
              <a:t>	- Christiaan Tribert, from the Visual Investigations Team, NYT</a:t>
            </a:r>
          </a:p>
          <a:p>
            <a:endParaRPr lang="nl-NL" dirty="0"/>
          </a:p>
        </p:txBody>
      </p:sp>
      <p:sp>
        <p:nvSpPr>
          <p:cNvPr id="2" name="Tijdelijke aanduiding voor dianummer 1"/>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2</a:t>
            </a:fld>
            <a:endParaRPr lang="nl-NL"/>
          </a:p>
        </p:txBody>
      </p:sp>
      <p:sp>
        <p:nvSpPr>
          <p:cNvPr id="3" name="TextBox 2">
            <a:extLst>
              <a:ext uri="{FF2B5EF4-FFF2-40B4-BE49-F238E27FC236}">
                <a16:creationId xmlns:a16="http://schemas.microsoft.com/office/drawing/2014/main" id="{31D1C54C-A8C5-1752-D50F-04CE948BF0C6}"/>
              </a:ext>
            </a:extLst>
          </p:cNvPr>
          <p:cNvSpPr txBox="1"/>
          <p:nvPr/>
        </p:nvSpPr>
        <p:spPr>
          <a:xfrm>
            <a:off x="4520045" y="5143500"/>
            <a:ext cx="0" cy="0"/>
          </a:xfrm>
          <a:prstGeom prst="rect">
            <a:avLst/>
          </a:prstGeom>
          <a:noFill/>
        </p:spPr>
        <p:txBody>
          <a:bodyPr wrap="none" lIns="108000" tIns="108000" rIns="108000" bIns="108000" rtlCol="0">
            <a:noAutofit/>
          </a:bodyPr>
          <a:lstStyle/>
          <a:p>
            <a:endParaRPr lang="en-US" noProof="0" dirty="0" err="1">
              <a:solidFill>
                <a:schemeClr val="bg2"/>
              </a:solidFill>
            </a:endParaRPr>
          </a:p>
        </p:txBody>
      </p:sp>
    </p:spTree>
    <p:extLst>
      <p:ext uri="{BB962C8B-B14F-4D97-AF65-F5344CB8AC3E}">
        <p14:creationId xmlns:p14="http://schemas.microsoft.com/office/powerpoint/2010/main" val="439248479"/>
      </p:ext>
    </p:extLst>
  </p:cSld>
  <p:clrMapOvr>
    <a:masterClrMapping/>
  </p:clrMapOvr>
  <p:transition spd="slow">
    <p:wipe dir="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en-US" dirty="0"/>
              <a:t>What is Open Source Intelligence? </a:t>
            </a:r>
          </a:p>
        </p:txBody>
      </p:sp>
      <p:sp>
        <p:nvSpPr>
          <p:cNvPr id="8" name="Tijdelijke aanduiding voor verticale tekst 7"/>
          <p:cNvSpPr>
            <a:spLocks noGrp="1"/>
          </p:cNvSpPr>
          <p:nvPr>
            <p:ph type="body" orient="vert" idx="1"/>
          </p:nvPr>
        </p:nvSpPr>
        <p:spPr/>
        <p:txBody>
          <a:bodyPr/>
          <a:lstStyle/>
          <a:p>
            <a:pPr lvl="3"/>
            <a:r>
              <a:rPr lang="nl-NL" dirty="0"/>
              <a:t>OSINT is a </a:t>
            </a:r>
            <a:r>
              <a:rPr lang="nl-NL" dirty="0" err="1"/>
              <a:t>contested</a:t>
            </a:r>
            <a:r>
              <a:rPr lang="nl-NL" dirty="0"/>
              <a:t> </a:t>
            </a:r>
            <a:r>
              <a:rPr lang="nl-NL" dirty="0" err="1"/>
              <a:t>and</a:t>
            </a:r>
            <a:r>
              <a:rPr lang="nl-NL" dirty="0"/>
              <a:t> </a:t>
            </a:r>
            <a:r>
              <a:rPr lang="nl-NL" dirty="0" err="1"/>
              <a:t>moving</a:t>
            </a:r>
            <a:r>
              <a:rPr lang="nl-NL" dirty="0"/>
              <a:t> object, but:</a:t>
            </a:r>
          </a:p>
          <a:p>
            <a:pPr marL="285750" lvl="3" indent="-285750">
              <a:buFont typeface="Arial" panose="020B0604020202020204" pitchFamily="34" charset="0"/>
              <a:buChar char="•"/>
            </a:pPr>
            <a:r>
              <a:rPr lang="nl-NL" b="0" dirty="0"/>
              <a:t>Turning non-</a:t>
            </a:r>
            <a:r>
              <a:rPr lang="nl-NL" b="0" dirty="0" err="1"/>
              <a:t>classified</a:t>
            </a:r>
            <a:r>
              <a:rPr lang="nl-NL" b="0" dirty="0"/>
              <a:t> or </a:t>
            </a:r>
            <a:r>
              <a:rPr lang="nl-NL" b="0" dirty="0" err="1"/>
              <a:t>secret</a:t>
            </a:r>
            <a:r>
              <a:rPr lang="nl-NL" b="0" dirty="0"/>
              <a:t> information </a:t>
            </a:r>
            <a:r>
              <a:rPr lang="nl-NL" b="0" dirty="0" err="1"/>
              <a:t>into</a:t>
            </a:r>
            <a:r>
              <a:rPr lang="nl-NL" b="0" dirty="0"/>
              <a:t> </a:t>
            </a:r>
            <a:r>
              <a:rPr lang="nl-NL" b="0" dirty="0" err="1"/>
              <a:t>actionable</a:t>
            </a:r>
            <a:r>
              <a:rPr lang="nl-NL" b="0" dirty="0"/>
              <a:t> </a:t>
            </a:r>
            <a:r>
              <a:rPr lang="nl-NL" b="0" dirty="0" err="1"/>
              <a:t>insights</a:t>
            </a:r>
            <a:r>
              <a:rPr lang="nl-NL" b="0" dirty="0"/>
              <a:t>. </a:t>
            </a:r>
          </a:p>
          <a:p>
            <a:pPr marL="285750" lvl="3" indent="-285750">
              <a:buFont typeface="Arial" panose="020B0604020202020204" pitchFamily="34" charset="0"/>
              <a:buChar char="•"/>
            </a:pPr>
            <a:r>
              <a:rPr lang="nl-NL" b="0" dirty="0" err="1"/>
              <a:t>This</a:t>
            </a:r>
            <a:r>
              <a:rPr lang="nl-NL" b="0" dirty="0"/>
              <a:t> means </a:t>
            </a:r>
            <a:r>
              <a:rPr lang="nl-NL" b="0" dirty="0" err="1"/>
              <a:t>that</a:t>
            </a:r>
            <a:r>
              <a:rPr lang="nl-NL" b="0" dirty="0"/>
              <a:t> </a:t>
            </a:r>
            <a:r>
              <a:rPr lang="nl-NL" b="0" dirty="0" err="1"/>
              <a:t>the</a:t>
            </a:r>
            <a:r>
              <a:rPr lang="nl-NL" b="0" dirty="0"/>
              <a:t> information is </a:t>
            </a:r>
            <a:r>
              <a:rPr lang="nl-NL" b="0" dirty="0" err="1"/>
              <a:t>not</a:t>
            </a:r>
            <a:r>
              <a:rPr lang="nl-NL" b="0" dirty="0"/>
              <a:t> </a:t>
            </a:r>
            <a:r>
              <a:rPr lang="nl-NL" b="0" dirty="0" err="1"/>
              <a:t>controlled</a:t>
            </a:r>
            <a:r>
              <a:rPr lang="nl-NL" b="0" dirty="0"/>
              <a:t> </a:t>
            </a:r>
            <a:r>
              <a:rPr lang="nl-NL" b="0" dirty="0" err="1"/>
              <a:t>by</a:t>
            </a:r>
            <a:r>
              <a:rPr lang="nl-NL" b="0" dirty="0"/>
              <a:t> a </a:t>
            </a:r>
            <a:r>
              <a:rPr lang="nl-NL" b="0" dirty="0" err="1"/>
              <a:t>government</a:t>
            </a:r>
            <a:r>
              <a:rPr lang="nl-NL" b="0" dirty="0"/>
              <a:t>/company</a:t>
            </a:r>
          </a:p>
          <a:p>
            <a:pPr marL="285750" lvl="3" indent="-285750">
              <a:buFont typeface="Arial" panose="020B0604020202020204" pitchFamily="34" charset="0"/>
              <a:buChar char="•"/>
            </a:pPr>
            <a:r>
              <a:rPr lang="nl-NL" b="0" dirty="0" err="1"/>
              <a:t>This</a:t>
            </a:r>
            <a:r>
              <a:rPr lang="nl-NL" b="0" dirty="0"/>
              <a:t> means </a:t>
            </a:r>
            <a:r>
              <a:rPr lang="nl-NL" b="0" dirty="0" err="1"/>
              <a:t>that</a:t>
            </a:r>
            <a:r>
              <a:rPr lang="nl-NL" b="0" dirty="0"/>
              <a:t> the information is publicly available</a:t>
            </a:r>
          </a:p>
          <a:p>
            <a:pPr marL="285750" lvl="3" indent="-285750">
              <a:buFont typeface="Arial" panose="020B0604020202020204" pitchFamily="34" charset="0"/>
              <a:buChar char="•"/>
            </a:pPr>
            <a:r>
              <a:rPr lang="nl-NL" b="0" dirty="0"/>
              <a:t>This means that you can use it to make decisions about something</a:t>
            </a:r>
          </a:p>
          <a:p>
            <a:pPr marL="285750" lvl="3" indent="-285750">
              <a:buFont typeface="Arial" panose="020B0604020202020204" pitchFamily="34" charset="0"/>
              <a:buChar char="•"/>
            </a:pPr>
            <a:endParaRPr lang="nl-NL" b="0" dirty="0"/>
          </a:p>
          <a:p>
            <a:endParaRPr lang="nl-NL" dirty="0"/>
          </a:p>
        </p:txBody>
      </p:sp>
      <p:sp>
        <p:nvSpPr>
          <p:cNvPr id="2" name="Tijdelijke aanduiding voor dianummer 1"/>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3</a:t>
            </a:fld>
            <a:endParaRPr lang="nl-NL"/>
          </a:p>
        </p:txBody>
      </p:sp>
      <p:sp>
        <p:nvSpPr>
          <p:cNvPr id="3" name="TextBox 2">
            <a:extLst>
              <a:ext uri="{FF2B5EF4-FFF2-40B4-BE49-F238E27FC236}">
                <a16:creationId xmlns:a16="http://schemas.microsoft.com/office/drawing/2014/main" id="{F7029F93-D0B4-8334-8EA9-53A043EB7067}"/>
              </a:ext>
            </a:extLst>
          </p:cNvPr>
          <p:cNvSpPr txBox="1"/>
          <p:nvPr/>
        </p:nvSpPr>
        <p:spPr>
          <a:xfrm>
            <a:off x="-6262255" y="-9448800"/>
            <a:ext cx="0" cy="0"/>
          </a:xfrm>
          <a:prstGeom prst="rect">
            <a:avLst/>
          </a:prstGeom>
          <a:noFill/>
        </p:spPr>
        <p:txBody>
          <a:bodyPr wrap="none" lIns="108000" tIns="108000" rIns="108000" bIns="108000" rtlCol="0">
            <a:noAutofit/>
          </a:bodyPr>
          <a:lstStyle/>
          <a:p>
            <a:endParaRPr lang="en-US" noProof="0" dirty="0" err="1">
              <a:solidFill>
                <a:schemeClr val="bg2"/>
              </a:solidFill>
            </a:endParaRPr>
          </a:p>
        </p:txBody>
      </p:sp>
    </p:spTree>
    <p:extLst>
      <p:ext uri="{BB962C8B-B14F-4D97-AF65-F5344CB8AC3E}">
        <p14:creationId xmlns:p14="http://schemas.microsoft.com/office/powerpoint/2010/main" val="606493802"/>
      </p:ext>
    </p:extLst>
  </p:cSld>
  <p:clrMapOvr>
    <a:masterClrMapping/>
  </p:clrMapOvr>
  <p:transition spd="slow">
    <p:wipe dir="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9EEAAC-D818-AD7A-A438-B4D47AE0CF45}"/>
              </a:ext>
            </a:extLst>
          </p:cNvPr>
          <p:cNvSpPr>
            <a:spLocks noGrp="1"/>
          </p:cNvSpPr>
          <p:nvPr>
            <p:ph type="title"/>
          </p:nvPr>
        </p:nvSpPr>
        <p:spPr/>
        <p:txBody>
          <a:bodyPr/>
          <a:lstStyle/>
          <a:p>
            <a:r>
              <a:rPr lang="en-US"/>
              <a:t>Some examples</a:t>
            </a:r>
          </a:p>
        </p:txBody>
      </p:sp>
      <p:sp>
        <p:nvSpPr>
          <p:cNvPr id="4" name="Slide Number Placeholder 3">
            <a:extLst>
              <a:ext uri="{FF2B5EF4-FFF2-40B4-BE49-F238E27FC236}">
                <a16:creationId xmlns:a16="http://schemas.microsoft.com/office/drawing/2014/main" id="{46EA4911-D476-79F2-E441-FB80F4E49E50}"/>
              </a:ext>
            </a:extLst>
          </p:cNvPr>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4</a:t>
            </a:fld>
            <a:endParaRPr lang="nl-NL"/>
          </a:p>
        </p:txBody>
      </p:sp>
      <p:pic>
        <p:nvPicPr>
          <p:cNvPr id="5" name="Picture 4">
            <a:hlinkClick r:id="rId3"/>
            <a:extLst>
              <a:ext uri="{FF2B5EF4-FFF2-40B4-BE49-F238E27FC236}">
                <a16:creationId xmlns:a16="http://schemas.microsoft.com/office/drawing/2014/main" id="{C694C923-01EC-0C47-636A-4CAE05DCED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12974" y="1454504"/>
            <a:ext cx="7772400" cy="3948992"/>
          </a:xfrm>
          <a:prstGeom prst="rect">
            <a:avLst/>
          </a:prstGeom>
        </p:spPr>
      </p:pic>
    </p:spTree>
    <p:extLst>
      <p:ext uri="{BB962C8B-B14F-4D97-AF65-F5344CB8AC3E}">
        <p14:creationId xmlns:p14="http://schemas.microsoft.com/office/powerpoint/2010/main" val="2701883829"/>
      </p:ext>
    </p:extLst>
  </p:cSld>
  <p:clrMapOvr>
    <a:masterClrMapping/>
  </p:clrMapOvr>
  <p:transition spd="slow">
    <p:wipe dir="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93BA2-E8D9-958D-AC6F-22DD2FCA1AD0}"/>
              </a:ext>
            </a:extLst>
          </p:cNvPr>
          <p:cNvSpPr>
            <a:spLocks noGrp="1"/>
          </p:cNvSpPr>
          <p:nvPr>
            <p:ph type="title"/>
          </p:nvPr>
        </p:nvSpPr>
        <p:spPr/>
        <p:txBody>
          <a:bodyPr/>
          <a:lstStyle/>
          <a:p>
            <a:r>
              <a:rPr lang="en-US"/>
              <a:t>For example:</a:t>
            </a:r>
          </a:p>
        </p:txBody>
      </p:sp>
      <p:sp>
        <p:nvSpPr>
          <p:cNvPr id="3" name="Vertical Text Placeholder 2">
            <a:extLst>
              <a:ext uri="{FF2B5EF4-FFF2-40B4-BE49-F238E27FC236}">
                <a16:creationId xmlns:a16="http://schemas.microsoft.com/office/drawing/2014/main" id="{972D511C-160C-E9A5-CE8F-E609AEE0141A}"/>
              </a:ext>
            </a:extLst>
          </p:cNvPr>
          <p:cNvSpPr>
            <a:spLocks noGrp="1"/>
          </p:cNvSpPr>
          <p:nvPr>
            <p:ph type="body" orient="vert" idx="1"/>
          </p:nvPr>
        </p:nvSpPr>
        <p:spPr/>
        <p:txBody>
          <a:bodyPr/>
          <a:lstStyle/>
          <a:p>
            <a:pPr marL="0" indent="0">
              <a:buNone/>
            </a:pPr>
            <a:r>
              <a:rPr lang="en-US" b="1"/>
              <a:t>These are things considered sources of OSINT by the </a:t>
            </a:r>
            <a:r>
              <a:rPr lang="en-US" b="1">
                <a:hlinkClick r:id="rId3"/>
              </a:rPr>
              <a:t>European Union</a:t>
            </a:r>
            <a:r>
              <a:rPr lang="en-US" b="1"/>
              <a:t>:</a:t>
            </a:r>
          </a:p>
          <a:p>
            <a:pPr marL="0" indent="0">
              <a:buNone/>
            </a:pPr>
            <a:endParaRPr lang="en-US" b="1"/>
          </a:p>
          <a:p>
            <a:r>
              <a:rPr lang="en-US" b="1"/>
              <a:t>Public media – </a:t>
            </a:r>
            <a:r>
              <a:rPr lang="en-US"/>
              <a:t>print newspapers, magazines, and television. </a:t>
            </a:r>
          </a:p>
          <a:p>
            <a:r>
              <a:rPr lang="en-US" b="1"/>
              <a:t>Internet – </a:t>
            </a:r>
            <a:r>
              <a:rPr lang="en-US"/>
              <a:t>online publications and blogs, discussion groups such as forums, and social media websites such as YouTube, Twitter, and Instagram.</a:t>
            </a:r>
          </a:p>
          <a:p>
            <a:r>
              <a:rPr lang="en-US" b="1"/>
              <a:t>Public government data – </a:t>
            </a:r>
            <a:r>
              <a:rPr lang="en-US"/>
              <a:t>public government reports, budgets, press conferences, hearings, and speeches.</a:t>
            </a:r>
          </a:p>
          <a:p>
            <a:r>
              <a:rPr lang="en-US" b="1"/>
              <a:t>Professional and academic publications – </a:t>
            </a:r>
            <a:r>
              <a:rPr lang="en-US"/>
              <a:t>journals, conferences, academic papers, and theses. </a:t>
            </a:r>
          </a:p>
          <a:p>
            <a:r>
              <a:rPr lang="en-US" b="1"/>
              <a:t>Commercial data – </a:t>
            </a:r>
            <a:r>
              <a:rPr lang="en-US"/>
              <a:t>commercial imagery, business and financial assessments, and databases. </a:t>
            </a:r>
          </a:p>
          <a:p>
            <a:r>
              <a:rPr lang="en-US" b="1"/>
              <a:t>Gray literature – </a:t>
            </a:r>
            <a:r>
              <a:rPr lang="en-US"/>
              <a:t>technical reports, patents, business documents, unpublished works, and newsletters. </a:t>
            </a:r>
            <a:endParaRPr lang="en-US" b="1"/>
          </a:p>
        </p:txBody>
      </p:sp>
      <p:sp>
        <p:nvSpPr>
          <p:cNvPr id="4" name="Slide Number Placeholder 3">
            <a:extLst>
              <a:ext uri="{FF2B5EF4-FFF2-40B4-BE49-F238E27FC236}">
                <a16:creationId xmlns:a16="http://schemas.microsoft.com/office/drawing/2014/main" id="{9345E914-06A1-26DC-6DCA-B64D383FB123}"/>
              </a:ext>
            </a:extLst>
          </p:cNvPr>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5</a:t>
            </a:fld>
            <a:endParaRPr lang="nl-NL"/>
          </a:p>
        </p:txBody>
      </p:sp>
    </p:spTree>
    <p:extLst>
      <p:ext uri="{BB962C8B-B14F-4D97-AF65-F5344CB8AC3E}">
        <p14:creationId xmlns:p14="http://schemas.microsoft.com/office/powerpoint/2010/main" val="3058021699"/>
      </p:ext>
    </p:extLst>
  </p:cSld>
  <p:clrMapOvr>
    <a:masterClrMapping/>
  </p:clrMapOvr>
  <p:transition spd="slow">
    <p:wipe dir="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5B9C8-B490-31D9-5D49-DA40D3D29538}"/>
              </a:ext>
            </a:extLst>
          </p:cNvPr>
          <p:cNvSpPr>
            <a:spLocks noGrp="1"/>
          </p:cNvSpPr>
          <p:nvPr>
            <p:ph type="title"/>
          </p:nvPr>
        </p:nvSpPr>
        <p:spPr/>
        <p:txBody>
          <a:bodyPr/>
          <a:lstStyle/>
          <a:p>
            <a:r>
              <a:rPr lang="en-US"/>
              <a:t>Actionable insights? </a:t>
            </a:r>
          </a:p>
        </p:txBody>
      </p:sp>
      <p:sp>
        <p:nvSpPr>
          <p:cNvPr id="3" name="Vertical Text Placeholder 2">
            <a:extLst>
              <a:ext uri="{FF2B5EF4-FFF2-40B4-BE49-F238E27FC236}">
                <a16:creationId xmlns:a16="http://schemas.microsoft.com/office/drawing/2014/main" id="{88D35D18-1692-4E97-0C2F-F12BA346221E}"/>
              </a:ext>
            </a:extLst>
          </p:cNvPr>
          <p:cNvSpPr>
            <a:spLocks noGrp="1"/>
          </p:cNvSpPr>
          <p:nvPr>
            <p:ph type="body" orient="vert" idx="1"/>
          </p:nvPr>
        </p:nvSpPr>
        <p:spPr/>
        <p:txBody>
          <a:bodyPr/>
          <a:lstStyle/>
          <a:p>
            <a:r>
              <a:rPr lang="en-US"/>
              <a:t>Answering the usual W’s (What, When, Who, Where, and Ho</a:t>
            </a:r>
            <a:r>
              <a:rPr lang="en-US" b="1"/>
              <a:t>W</a:t>
            </a:r>
            <a:r>
              <a:rPr lang="en-US"/>
              <a:t>) to provide input to someone who can do something about them (hopefully, in the case of civil OSINT)</a:t>
            </a:r>
          </a:p>
          <a:p>
            <a:endParaRPr lang="en-US"/>
          </a:p>
          <a:p>
            <a:r>
              <a:rPr lang="en-US"/>
              <a:t>”</a:t>
            </a:r>
            <a:r>
              <a:rPr lang="en-US" b="1"/>
              <a:t>Actionable insights or intelligence </a:t>
            </a:r>
            <a:r>
              <a:rPr lang="en-US"/>
              <a:t>describes information that has a specific purpose or aims to answer a specific question (strategical level). This commonly requires a deep understanding of the context and the need to combine different information to understand the big picture.”</a:t>
            </a:r>
          </a:p>
          <a:p>
            <a:pPr lvl="2"/>
            <a:r>
              <a:rPr lang="en-US"/>
              <a:t>			- CRiTERIA Project</a:t>
            </a:r>
          </a:p>
        </p:txBody>
      </p:sp>
      <p:sp>
        <p:nvSpPr>
          <p:cNvPr id="4" name="Slide Number Placeholder 3">
            <a:extLst>
              <a:ext uri="{FF2B5EF4-FFF2-40B4-BE49-F238E27FC236}">
                <a16:creationId xmlns:a16="http://schemas.microsoft.com/office/drawing/2014/main" id="{6D6A0CD6-0951-D960-E871-4BA8DEC28EE7}"/>
              </a:ext>
            </a:extLst>
          </p:cNvPr>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6</a:t>
            </a:fld>
            <a:endParaRPr lang="nl-NL"/>
          </a:p>
        </p:txBody>
      </p:sp>
    </p:spTree>
    <p:extLst>
      <p:ext uri="{BB962C8B-B14F-4D97-AF65-F5344CB8AC3E}">
        <p14:creationId xmlns:p14="http://schemas.microsoft.com/office/powerpoint/2010/main" val="2044593416"/>
      </p:ext>
    </p:extLst>
  </p:cSld>
  <p:clrMapOvr>
    <a:masterClrMapping/>
  </p:clrMapOvr>
  <p:transition spd="slow">
    <p:wipe dir="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9EEAAC-D818-AD7A-A438-B4D47AE0CF45}"/>
              </a:ext>
            </a:extLst>
          </p:cNvPr>
          <p:cNvSpPr>
            <a:spLocks noGrp="1"/>
          </p:cNvSpPr>
          <p:nvPr>
            <p:ph type="title"/>
          </p:nvPr>
        </p:nvSpPr>
        <p:spPr/>
        <p:txBody>
          <a:bodyPr/>
          <a:lstStyle/>
          <a:p>
            <a:r>
              <a:rPr lang="en-US"/>
              <a:t>Some examples</a:t>
            </a:r>
          </a:p>
        </p:txBody>
      </p:sp>
      <p:sp>
        <p:nvSpPr>
          <p:cNvPr id="4" name="Slide Number Placeholder 3">
            <a:extLst>
              <a:ext uri="{FF2B5EF4-FFF2-40B4-BE49-F238E27FC236}">
                <a16:creationId xmlns:a16="http://schemas.microsoft.com/office/drawing/2014/main" id="{46EA4911-D476-79F2-E441-FB80F4E49E50}"/>
              </a:ext>
            </a:extLst>
          </p:cNvPr>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7</a:t>
            </a:fld>
            <a:endParaRPr lang="nl-NL"/>
          </a:p>
        </p:txBody>
      </p:sp>
      <p:sp>
        <p:nvSpPr>
          <p:cNvPr id="6" name="Title 1">
            <a:extLst>
              <a:ext uri="{FF2B5EF4-FFF2-40B4-BE49-F238E27FC236}">
                <a16:creationId xmlns:a16="http://schemas.microsoft.com/office/drawing/2014/main" id="{737D6070-F24E-DEC1-85FA-71DBA268D91A}"/>
              </a:ext>
            </a:extLst>
          </p:cNvPr>
          <p:cNvSpPr txBox="1">
            <a:spLocks/>
          </p:cNvSpPr>
          <p:nvPr/>
        </p:nvSpPr>
        <p:spPr>
          <a:xfrm>
            <a:off x="1166625" y="2741547"/>
            <a:ext cx="9865097" cy="720080"/>
          </a:xfrm>
          <a:prstGeom prst="rect">
            <a:avLst/>
          </a:prstGeom>
        </p:spPr>
        <p:txBody>
          <a:bodyPr vert="horz" lIns="0" tIns="0" rIns="0" bIns="0" rtlCol="0" anchor="ctr">
            <a:noAutofit/>
          </a:bodyPr>
          <a:lstStyle>
            <a:lvl1pPr algn="l" defTabSz="914400" rtl="0" eaLnBrk="1" latinLnBrk="0" hangingPunct="1">
              <a:spcBef>
                <a:spcPct val="0"/>
              </a:spcBef>
              <a:buNone/>
              <a:defRPr sz="4000" b="1" i="0" kern="1200">
                <a:solidFill>
                  <a:schemeClr val="bg2"/>
                </a:solidFill>
                <a:latin typeface="+mj-lt"/>
                <a:ea typeface="+mj-ea"/>
                <a:cs typeface="+mj-cs"/>
              </a:defRPr>
            </a:lvl1pPr>
          </a:lstStyle>
          <a:p>
            <a:r>
              <a:rPr lang="en-US">
                <a:hlinkClick r:id="rId2"/>
              </a:rPr>
              <a:t>The MH17 investigation by Bellingcat </a:t>
            </a:r>
            <a:endParaRPr lang="en-US"/>
          </a:p>
        </p:txBody>
      </p:sp>
    </p:spTree>
    <p:extLst>
      <p:ext uri="{BB962C8B-B14F-4D97-AF65-F5344CB8AC3E}">
        <p14:creationId xmlns:p14="http://schemas.microsoft.com/office/powerpoint/2010/main" val="3502316349"/>
      </p:ext>
    </p:extLst>
  </p:cSld>
  <p:clrMapOvr>
    <a:masterClrMapping/>
  </p:clrMapOvr>
  <p:transition spd="slow">
    <p:wipe dir="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31A82-FB3E-C1B4-F540-13DB0CF640EE}"/>
              </a:ext>
            </a:extLst>
          </p:cNvPr>
          <p:cNvSpPr>
            <a:spLocks noGrp="1"/>
          </p:cNvSpPr>
          <p:nvPr>
            <p:ph type="title"/>
          </p:nvPr>
        </p:nvSpPr>
        <p:spPr/>
        <p:txBody>
          <a:bodyPr/>
          <a:lstStyle/>
          <a:p>
            <a:r>
              <a:rPr lang="en-US"/>
              <a:t>Thinking critically about OSINT</a:t>
            </a:r>
          </a:p>
        </p:txBody>
      </p:sp>
      <p:sp>
        <p:nvSpPr>
          <p:cNvPr id="3" name="Vertical Text Placeholder 2">
            <a:extLst>
              <a:ext uri="{FF2B5EF4-FFF2-40B4-BE49-F238E27FC236}">
                <a16:creationId xmlns:a16="http://schemas.microsoft.com/office/drawing/2014/main" id="{5C7EE3AF-98F8-F313-BB9A-3ADC0AAA7B5D}"/>
              </a:ext>
            </a:extLst>
          </p:cNvPr>
          <p:cNvSpPr>
            <a:spLocks noGrp="1"/>
          </p:cNvSpPr>
          <p:nvPr>
            <p:ph type="body" orient="vert" idx="1"/>
          </p:nvPr>
        </p:nvSpPr>
        <p:spPr/>
        <p:txBody>
          <a:bodyPr/>
          <a:lstStyle/>
          <a:p>
            <a:r>
              <a:rPr lang="en-US"/>
              <a:t>“[N]owadays there is an abundance of documentary evidence that is visual, that you can see for yourself, that you can analyse and connect dots between the different fragments of evidence, and that allows you to reconstruct...</a:t>
            </a:r>
            <a:r>
              <a:rPr lang="en-US" b="1"/>
              <a:t>a picture of what happened</a:t>
            </a:r>
            <a:r>
              <a:rPr lang="en-US"/>
              <a:t>.” </a:t>
            </a:r>
          </a:p>
          <a:p>
            <a:pPr lvl="2"/>
            <a:r>
              <a:rPr lang="en-US"/>
              <a:t>		- Malachy Browne, Visual Investigations team, NYT. </a:t>
            </a:r>
          </a:p>
          <a:p>
            <a:endParaRPr lang="en-US"/>
          </a:p>
        </p:txBody>
      </p:sp>
      <p:sp>
        <p:nvSpPr>
          <p:cNvPr id="4" name="Slide Number Placeholder 3">
            <a:extLst>
              <a:ext uri="{FF2B5EF4-FFF2-40B4-BE49-F238E27FC236}">
                <a16:creationId xmlns:a16="http://schemas.microsoft.com/office/drawing/2014/main" id="{EEDBC2CE-AE3C-F7B6-5031-478676F57541}"/>
              </a:ext>
            </a:extLst>
          </p:cNvPr>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defPPr>
              <a:defRPr lang="nl-NL"/>
            </a:defPPr>
            <a:lvl1pPr marL="0" algn="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EE7099E-8998-4851-915A-4F4831808297}" type="slidenum">
              <a:rPr lang="nl-NL" smtClean="0"/>
              <a:pPr/>
              <a:t>8</a:t>
            </a:fld>
            <a:endParaRPr lang="nl-NL"/>
          </a:p>
        </p:txBody>
      </p:sp>
    </p:spTree>
    <p:extLst>
      <p:ext uri="{BB962C8B-B14F-4D97-AF65-F5344CB8AC3E}">
        <p14:creationId xmlns:p14="http://schemas.microsoft.com/office/powerpoint/2010/main" val="738882637"/>
      </p:ext>
    </p:extLst>
  </p:cSld>
  <p:clrMapOvr>
    <a:masterClrMapping/>
  </p:clrMapOvr>
  <p:transition spd="slow">
    <p:wipe dir="r"/>
  </p:transition>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PRESENTER" val="abce83e47c546ff6ac1b4b362eaa37f0f7a52c"/>
</p:tagLst>
</file>

<file path=ppt/theme/theme1.xml><?xml version="1.0" encoding="utf-8"?>
<a:theme xmlns:a="http://schemas.openxmlformats.org/drawingml/2006/main" name="Corporate template-set Universiteit Leiden">
  <a:themeElements>
    <a:clrScheme name="Universiteit Leiden">
      <a:dk1>
        <a:srgbClr val="000000"/>
      </a:dk1>
      <a:lt1>
        <a:srgbClr val="FFFFFF"/>
      </a:lt1>
      <a:dk2>
        <a:srgbClr val="8592BC"/>
      </a:dk2>
      <a:lt2>
        <a:srgbClr val="001158"/>
      </a:lt2>
      <a:accent1>
        <a:srgbClr val="9EBA2E"/>
      </a:accent1>
      <a:accent2>
        <a:srgbClr val="5CB1EB"/>
      </a:accent2>
      <a:accent3>
        <a:srgbClr val="34A3A9"/>
      </a:accent3>
      <a:accent4>
        <a:srgbClr val="F46E32"/>
      </a:accent4>
      <a:accent5>
        <a:srgbClr val="2C712D"/>
      </a:accent5>
      <a:accent6>
        <a:srgbClr val="B02079"/>
      </a:accent6>
      <a:hlink>
        <a:srgbClr val="0033CC"/>
      </a:hlink>
      <a:folHlink>
        <a:srgbClr val="7030A0"/>
      </a:folHlink>
    </a:clrScheme>
    <a:fontScheme name="Universiteit Leiden">
      <a:majorFont>
        <a:latin typeface="Georgia"/>
        <a:ea typeface=""/>
        <a:cs typeface=""/>
      </a:majorFont>
      <a:minorFont>
        <a:latin typeface="Georgia"/>
        <a:ea typeface=""/>
        <a:cs typeface=""/>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08000" tIns="108000" rIns="108000" bIns="108000" rtlCol="0">
        <a:noAutofit/>
      </a:bodyPr>
      <a:lstStyle>
        <a:defPPr>
          <a:defRPr noProof="0" dirty="0" err="1" smtClean="0">
            <a:solidFill>
              <a:schemeClr val="bg2"/>
            </a:solidFill>
          </a:defRPr>
        </a:defPPr>
      </a:lstStyle>
    </a:txDef>
  </a:objectDefaults>
  <a:extraClrSchemeLst/>
  <a:extLst>
    <a:ext uri="{05A4C25C-085E-4340-85A3-A5531E510DB2}">
      <thm15:themeFamily xmlns:thm15="http://schemas.microsoft.com/office/thememl/2012/main" name="16-9-windows-en-zonder-slidenr.potx" id="{5645C78E-DCC0-4804-BE8B-40C139620344}" vid="{DC053DBD-0566-4219-8108-7D3FAEDF83B1}"/>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8E77E9BB20574C88F1A51905EBD0AF" ma:contentTypeVersion="2" ma:contentTypeDescription="Create a new document." ma:contentTypeScope="" ma:versionID="2fd0fa924a9e82cd60e1feff1e189b11">
  <xsd:schema xmlns:xsd="http://www.w3.org/2001/XMLSchema" xmlns:xs="http://www.w3.org/2001/XMLSchema" xmlns:p="http://schemas.microsoft.com/office/2006/metadata/properties" xmlns:ns2="01a1795b-c314-4f6e-9e61-ae7877c66689" targetNamespace="http://schemas.microsoft.com/office/2006/metadata/properties" ma:root="true" ma:fieldsID="312e5ddb972235c6e69e0cbbfcd395b3" ns2:_="">
    <xsd:import namespace="01a1795b-c314-4f6e-9e61-ae7877c66689"/>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1a1795b-c314-4f6e-9e61-ae7877c6668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589FBFB-9829-4960-B574-BA25F32F531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1a1795b-c314-4f6e-9e61-ae7877c6668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52D4775-B13D-4BD4-89B1-2E5B7CFBB179}">
  <ds:schemaRefs>
    <ds:schemaRef ds:uri="http://purl.org/dc/elements/1.1/"/>
    <ds:schemaRef ds:uri="http://schemas.microsoft.com/office/2006/documentManagement/types"/>
    <ds:schemaRef ds:uri="http://purl.org/dc/terms/"/>
    <ds:schemaRef ds:uri="http://purl.org/dc/dcmitype/"/>
    <ds:schemaRef ds:uri="http://www.w3.org/XML/1998/namespace"/>
    <ds:schemaRef ds:uri="http://schemas.openxmlformats.org/package/2006/metadata/core-properties"/>
    <ds:schemaRef ds:uri="http://schemas.microsoft.com/office/2006/metadata/properties"/>
    <ds:schemaRef ds:uri="http://schemas.microsoft.com/office/infopath/2007/PartnerControls"/>
    <ds:schemaRef ds:uri="01a1795b-c314-4f6e-9e61-ae7877c66689"/>
  </ds:schemaRefs>
</ds:datastoreItem>
</file>

<file path=customXml/itemProps3.xml><?xml version="1.0" encoding="utf-8"?>
<ds:datastoreItem xmlns:ds="http://schemas.openxmlformats.org/officeDocument/2006/customXml" ds:itemID="{46ABCAEF-D5A0-4535-AD83-587F03E189B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Corporate template-set Universiteit Leiden</Template>
  <TotalTime>106</TotalTime>
  <Words>1377</Words>
  <Application>Microsoft Office PowerPoint</Application>
  <PresentationFormat>Custom</PresentationFormat>
  <Paragraphs>116</Paragraphs>
  <Slides>22</Slides>
  <Notes>10</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Corporate template-set Universiteit Leiden</vt:lpstr>
      <vt:lpstr>Open Source Investigation</vt:lpstr>
      <vt:lpstr>What is Open Source Intelligence? </vt:lpstr>
      <vt:lpstr>What is Open Source Intelligence? </vt:lpstr>
      <vt:lpstr>What is Open Source Intelligence? </vt:lpstr>
      <vt:lpstr>Some examples</vt:lpstr>
      <vt:lpstr>For example:</vt:lpstr>
      <vt:lpstr>Actionable insights? </vt:lpstr>
      <vt:lpstr>Some examples</vt:lpstr>
      <vt:lpstr>Thinking critically about OSINT</vt:lpstr>
      <vt:lpstr>Thinking critically about OSINT</vt:lpstr>
      <vt:lpstr>The role of data (new sources and the pretension of objectivity)</vt:lpstr>
      <vt:lpstr>The role of data (new sources and the pretension of objectivity)</vt:lpstr>
      <vt:lpstr>The role of data (new sources and the pretension of objectivity)</vt:lpstr>
      <vt:lpstr>From Digital Witness (Dubberley 2020)</vt:lpstr>
      <vt:lpstr>From Digital Witness (Dubberley 2020)</vt:lpstr>
      <vt:lpstr>Reflecting upon methods</vt:lpstr>
      <vt:lpstr>Reflecting upon methods</vt:lpstr>
      <vt:lpstr>Reflecting upon methods</vt:lpstr>
      <vt:lpstr>From Digital Witness (Dubberley 2020)</vt:lpstr>
      <vt:lpstr>The role of ethics</vt:lpstr>
      <vt:lpstr>Some examples</vt:lpstr>
      <vt:lpstr>Open Source Investigation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Journalism</dc:title>
  <dc:creator>Dodds Rojas, T. (Tomás)</dc:creator>
  <cp:lastModifiedBy>Dodds Rojas, T. (Tomás)</cp:lastModifiedBy>
  <cp:revision>2</cp:revision>
  <dcterms:created xsi:type="dcterms:W3CDTF">2024-02-15T09:00:07Z</dcterms:created>
  <dcterms:modified xsi:type="dcterms:W3CDTF">2025-01-29T12:44:54Z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0x010100798E77E9BB20574C88F1A51905EBD0AF</vt:lpwstr>
  </property>
</Properties>
</file>

<file path=docProps/thumbnail.jpeg>
</file>